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8D3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29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19.03.2019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19.03.2019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19.03.2019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19.03.2019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19.03.2019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19.03.2019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19.03.2019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24000" r="-24000"/>
          </a:stretch>
        </a:blipFill>
        <a:effectLst/>
      </p:bgPr>
    </p:bg>
    <p:spTree>
      <p:nvGrpSpPr>
        <p:cNvPr id="1" name=""/>
        <p:cNvGrpSpPr/>
        <p:nvPr/>
      </p:nvGrpSpPr>
      <p:grpSpPr>
        <a:xfrm>
          <a:off x="0" y="0"/>
          <a:ext cx="0" cy="0"/>
          <a:chOff x="0" y="0"/>
          <a:chExt cx="0" cy="0"/>
        </a:xfrm>
      </p:grpSpPr>
      <p:pic>
        <p:nvPicPr>
          <p:cNvPr id="3074" name="Picture 2" descr="Iphone Wallpaper - lindo - #lindo  #iphonewallpaper #iphonewallpaper4k #iphonewallpaperhd #iphonewallpaperspace #iphonewallpapertumblr"/>
          <p:cNvPicPr>
            <a:picLocks noChangeAspect="1" noChangeArrowheads="1"/>
          </p:cNvPicPr>
          <p:nvPr/>
        </p:nvPicPr>
        <p:blipFill>
          <a:blip r:embed="rId3" cstate="print"/>
          <a:srcRect b="25838"/>
          <a:stretch>
            <a:fillRect/>
          </a:stretch>
        </p:blipFill>
        <p:spPr bwMode="auto">
          <a:xfrm rot="5400000">
            <a:off x="1142999" y="-1143001"/>
            <a:ext cx="6858000" cy="9144002"/>
          </a:xfrm>
          <a:prstGeom prst="rect">
            <a:avLst/>
          </a:prstGeom>
          <a:noFill/>
        </p:spPr>
      </p:pic>
      <p:sp>
        <p:nvSpPr>
          <p:cNvPr id="2" name="Заголовок 1"/>
          <p:cNvSpPr>
            <a:spLocks noGrp="1"/>
          </p:cNvSpPr>
          <p:nvPr>
            <p:ph type="ctrTitle"/>
          </p:nvPr>
        </p:nvSpPr>
        <p:spPr>
          <a:xfrm>
            <a:off x="0" y="188640"/>
            <a:ext cx="9468544" cy="1944216"/>
          </a:xfrm>
        </p:spPr>
        <p:txBody>
          <a:bodyPr>
            <a:normAutofit/>
          </a:bodyPr>
          <a:lstStyle/>
          <a:p>
            <a:r>
              <a:rPr lang="ru-RU" b="1" dirty="0" smtClean="0">
                <a:solidFill>
                  <a:schemeClr val="bg1"/>
                </a:solidFill>
                <a:latin typeface="Times New Roman" pitchFamily="18" charset="0"/>
                <a:ea typeface="Adobe Kaiti Std R" pitchFamily="18" charset="-128"/>
                <a:cs typeface="Times New Roman" pitchFamily="18" charset="0"/>
              </a:rPr>
              <a:t>Исследование астрономических моделей</a:t>
            </a:r>
            <a:r>
              <a:rPr lang="ru-RU" dirty="0" smtClean="0">
                <a:solidFill>
                  <a:schemeClr val="bg1"/>
                </a:solidFill>
                <a:latin typeface="Times New Roman" pitchFamily="18" charset="0"/>
                <a:ea typeface="Adobe Kaiti Std R" pitchFamily="18" charset="-128"/>
                <a:cs typeface="Times New Roman" pitchFamily="18" charset="0"/>
              </a:rPr>
              <a:t> </a:t>
            </a:r>
            <a:endParaRPr lang="ru-RU" dirty="0">
              <a:solidFill>
                <a:schemeClr val="bg1"/>
              </a:solidFill>
              <a:latin typeface="Times New Roman" pitchFamily="18" charset="0"/>
              <a:ea typeface="Adobe Kaiti Std R" pitchFamily="18" charset="-128"/>
              <a:cs typeface="Times New Roman" pitchFamily="18" charset="0"/>
            </a:endParaRPr>
          </a:p>
        </p:txBody>
      </p:sp>
      <p:sp>
        <p:nvSpPr>
          <p:cNvPr id="3" name="Подзаголовок 2"/>
          <p:cNvSpPr>
            <a:spLocks noGrp="1"/>
          </p:cNvSpPr>
          <p:nvPr>
            <p:ph type="subTitle" idx="1"/>
          </p:nvPr>
        </p:nvSpPr>
        <p:spPr>
          <a:xfrm>
            <a:off x="3995936" y="4769768"/>
            <a:ext cx="5148064" cy="2088232"/>
          </a:xfrm>
        </p:spPr>
        <p:txBody>
          <a:bodyPr>
            <a:normAutofit fontScale="92500" lnSpcReduction="10000"/>
          </a:bodyPr>
          <a:lstStyle/>
          <a:p>
            <a:pPr algn="r"/>
            <a:r>
              <a:rPr lang="ru-RU" sz="2600" dirty="0" smtClean="0">
                <a:solidFill>
                  <a:schemeClr val="bg1"/>
                </a:solidFill>
                <a:latin typeface="Times New Roman" pitchFamily="18" charset="0"/>
                <a:cs typeface="Times New Roman" pitchFamily="18" charset="0"/>
              </a:rPr>
              <a:t>Выполнила: </a:t>
            </a:r>
          </a:p>
          <a:p>
            <a:pPr algn="r"/>
            <a:r>
              <a:rPr lang="ru-RU" sz="2600" dirty="0" smtClean="0">
                <a:solidFill>
                  <a:schemeClr val="bg1"/>
                </a:solidFill>
                <a:latin typeface="Times New Roman" pitchFamily="18" charset="0"/>
                <a:cs typeface="Times New Roman" pitchFamily="18" charset="0"/>
              </a:rPr>
              <a:t>обучающаяся 11 класса</a:t>
            </a:r>
          </a:p>
          <a:p>
            <a:pPr algn="r"/>
            <a:r>
              <a:rPr lang="ru-RU" sz="2600" dirty="0" smtClean="0">
                <a:solidFill>
                  <a:schemeClr val="bg1"/>
                </a:solidFill>
                <a:latin typeface="Times New Roman" pitchFamily="18" charset="0"/>
                <a:cs typeface="Times New Roman" pitchFamily="18" charset="0"/>
              </a:rPr>
              <a:t>Рыбачкова Анастасия</a:t>
            </a:r>
          </a:p>
          <a:p>
            <a:pPr algn="r"/>
            <a:r>
              <a:rPr lang="ru-RU" sz="2600" dirty="0" smtClean="0">
                <a:solidFill>
                  <a:schemeClr val="bg1"/>
                </a:solidFill>
                <a:latin typeface="Times New Roman" pitchFamily="18" charset="0"/>
                <a:cs typeface="Times New Roman" pitchFamily="18" charset="0"/>
              </a:rPr>
              <a:t>Учитель: </a:t>
            </a:r>
          </a:p>
          <a:p>
            <a:pPr algn="r"/>
            <a:r>
              <a:rPr lang="ru-RU" sz="2600" dirty="0" smtClean="0">
                <a:solidFill>
                  <a:schemeClr val="bg1"/>
                </a:solidFill>
                <a:latin typeface="Times New Roman" pitchFamily="18" charset="0"/>
                <a:cs typeface="Times New Roman" pitchFamily="18" charset="0"/>
              </a:rPr>
              <a:t>Долгова Ирина Александровна </a:t>
            </a:r>
          </a:p>
          <a:p>
            <a:pPr algn="r"/>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76672"/>
            <a:ext cx="8568952" cy="5649491"/>
          </a:xfrm>
        </p:spPr>
        <p:txBody>
          <a:bodyPr>
            <a:normAutofit fontScale="70000" lnSpcReduction="20000"/>
          </a:bodyPr>
          <a:lstStyle/>
          <a:p>
            <a:pPr>
              <a:buNone/>
            </a:pPr>
            <a:r>
              <a:rPr lang="ru-RU" b="1" dirty="0" smtClean="0">
                <a:solidFill>
                  <a:schemeClr val="tx2">
                    <a:lumMod val="50000"/>
                  </a:schemeClr>
                </a:solidFill>
                <a:latin typeface="Times New Roman" pitchFamily="18" charset="0"/>
                <a:cs typeface="Times New Roman" pitchFamily="18" charset="0"/>
              </a:rPr>
              <a:t>            </a:t>
            </a:r>
            <a:r>
              <a:rPr lang="ru-RU" b="1" dirty="0" err="1" smtClean="0">
                <a:solidFill>
                  <a:schemeClr val="accent4">
                    <a:lumMod val="50000"/>
                  </a:schemeClr>
                </a:solidFill>
                <a:latin typeface="Times New Roman" pitchFamily="18" charset="0"/>
                <a:cs typeface="Times New Roman" pitchFamily="18" charset="0"/>
              </a:rPr>
              <a:t>Моде́ль</a:t>
            </a:r>
            <a:r>
              <a:rPr lang="ru-RU" dirty="0" smtClean="0">
                <a:latin typeface="Times New Roman" pitchFamily="18" charset="0"/>
                <a:cs typeface="Times New Roman" pitchFamily="18" charset="0"/>
              </a:rPr>
              <a:t>— это система, исследование которой служит средством для получения информации о другой системе, это упрощённое представление реального устройства и протекающих в нём процессов, явлений. Построение и исследование моделей, то есть моделирование, облегчает изучение имеющихся в реальном устройстве  свойств и закономерностей. Применяют для нужд познания (созерцания, анализа и синтеза). </a:t>
            </a:r>
          </a:p>
          <a:p>
            <a:pPr>
              <a:buNone/>
            </a:pPr>
            <a:r>
              <a:rPr lang="ru-RU" dirty="0" smtClean="0">
                <a:latin typeface="Times New Roman" pitchFamily="18" charset="0"/>
                <a:cs typeface="Times New Roman" pitchFamily="18" charset="0"/>
              </a:rPr>
              <a:t>            </a:t>
            </a:r>
            <a:r>
              <a:rPr lang="ru-RU" b="1" dirty="0" smtClean="0">
                <a:solidFill>
                  <a:schemeClr val="accent4">
                    <a:lumMod val="50000"/>
                  </a:schemeClr>
                </a:solidFill>
                <a:latin typeface="Times New Roman" pitchFamily="18" charset="0"/>
                <a:cs typeface="Times New Roman" pitchFamily="18" charset="0"/>
              </a:rPr>
              <a:t>Моделирование</a:t>
            </a:r>
            <a:r>
              <a:rPr lang="ru-RU" dirty="0" smtClean="0">
                <a:solidFill>
                  <a:schemeClr val="accent4">
                    <a:lumMod val="50000"/>
                  </a:schemeClr>
                </a:solidFill>
                <a:latin typeface="Times New Roman" pitchFamily="18" charset="0"/>
                <a:cs typeface="Times New Roman" pitchFamily="18" charset="0"/>
              </a:rPr>
              <a:t> </a:t>
            </a:r>
            <a:r>
              <a:rPr lang="ru-RU" dirty="0" smtClean="0">
                <a:latin typeface="Times New Roman" pitchFamily="18" charset="0"/>
                <a:cs typeface="Times New Roman" pitchFamily="18" charset="0"/>
              </a:rPr>
              <a:t>является обязательной частью исследований и разработок, неотъемлемой частью нашей жизни, поскольку сложность любого материального объекта и окружающего его мира бесконечна вследствие неисчерпаемости материи и форм её взаимодействия, — как внутри себя, так и с внешней средой. Одни и те же устройства, процессы, явления и т. д. (далее — «системы») могут иметь много разных видов моделей. Как следствие, существует много названий моделей, большинство из которых отражает решение некоторой конкретной задачи.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23928" y="260648"/>
            <a:ext cx="4762872" cy="6408712"/>
          </a:xfrm>
        </p:spPr>
        <p:txBody>
          <a:bodyPr>
            <a:normAutofit fontScale="62500" lnSpcReduction="20000"/>
          </a:bodyPr>
          <a:lstStyle/>
          <a:p>
            <a:pPr>
              <a:buNone/>
            </a:pPr>
            <a:r>
              <a:rPr lang="ru-RU" dirty="0" smtClean="0">
                <a:latin typeface="Times New Roman" pitchFamily="18" charset="0"/>
                <a:cs typeface="Times New Roman" pitchFamily="18" charset="0"/>
              </a:rPr>
              <a:t>          Все они расположены на почти круговых орбитах и вращаются в направлении вращения самого Солнца, за исключением Венеры. Венера вращается в обратном направлении — с востока на запад, в отличии от Земли, которая вращается с запада на восток, как и большинство других планет. </a:t>
            </a:r>
          </a:p>
          <a:p>
            <a:pPr>
              <a:buNone/>
            </a:pPr>
            <a:r>
              <a:rPr lang="ru-RU" dirty="0" smtClean="0">
                <a:latin typeface="Times New Roman" pitchFamily="18" charset="0"/>
                <a:cs typeface="Times New Roman" pitchFamily="18" charset="0"/>
              </a:rPr>
              <a:t>            Однако движущаяся модель Солнечной системы столько мелких подробностей не показывает. Из других странностей, стоит отметить то, что Уран вращается практически лежа на боку (подвижная модель Солнечной системы это тоже не показывает), его ось вращения наклонена на, примерно, 90 градусов. Связывают это с катаклизмом произошедшим очень давно и повлиявшим на наклонение его оси. Это могло быть столкновение с каким-либо крупным космическим телом, которому не посчастливилось пролетать мимо газового гиганта.</a:t>
            </a:r>
            <a:endParaRPr lang="ru-RU" dirty="0">
              <a:latin typeface="Times New Roman" pitchFamily="18" charset="0"/>
              <a:cs typeface="Times New Roman" pitchFamily="18" charset="0"/>
            </a:endParaRPr>
          </a:p>
        </p:txBody>
      </p:sp>
      <p:pic>
        <p:nvPicPr>
          <p:cNvPr id="1026" name="Picture 2" descr=" "/>
          <p:cNvPicPr>
            <a:picLocks noChangeAspect="1" noChangeArrowheads="1"/>
          </p:cNvPicPr>
          <p:nvPr/>
        </p:nvPicPr>
        <p:blipFill>
          <a:blip r:embed="rId2" cstate="print">
            <a:lum bright="-10000" contrast="30000"/>
          </a:blip>
          <a:srcRect/>
          <a:stretch>
            <a:fillRect/>
          </a:stretch>
        </p:blipFill>
        <p:spPr bwMode="auto">
          <a:xfrm>
            <a:off x="467544" y="764704"/>
            <a:ext cx="3562730" cy="5363047"/>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Autofit/>
          </a:bodyPr>
          <a:lstStyle/>
          <a:p>
            <a:r>
              <a:rPr lang="ru-RU" sz="2400" b="1" dirty="0" smtClean="0">
                <a:solidFill>
                  <a:schemeClr val="accent4">
                    <a:lumMod val="50000"/>
                  </a:schemeClr>
                </a:solidFill>
                <a:latin typeface="Times New Roman" pitchFamily="18" charset="0"/>
                <a:cs typeface="Times New Roman" pitchFamily="18" charset="0"/>
              </a:rPr>
              <a:t>Этапы построения модели </a:t>
            </a:r>
            <a:endParaRPr lang="ru-RU" sz="2400" b="1" dirty="0">
              <a:solidFill>
                <a:schemeClr val="accent4">
                  <a:lumMod val="50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467544" y="1628800"/>
            <a:ext cx="8229600" cy="3456384"/>
          </a:xfrm>
        </p:spPr>
        <p:txBody>
          <a:bodyPr>
            <a:normAutofit fontScale="92500" lnSpcReduction="20000"/>
          </a:bodyPr>
          <a:lstStyle/>
          <a:p>
            <a:pPr>
              <a:buNone/>
            </a:pPr>
            <a:r>
              <a:rPr lang="ru-RU" sz="2400" b="1" dirty="0" smtClean="0">
                <a:solidFill>
                  <a:schemeClr val="accent4">
                    <a:lumMod val="50000"/>
                  </a:schemeClr>
                </a:solidFill>
                <a:latin typeface="Times New Roman" pitchFamily="18" charset="0"/>
                <a:cs typeface="Times New Roman" pitchFamily="18" charset="0"/>
              </a:rPr>
              <a:t>Первый этап. </a:t>
            </a:r>
            <a:r>
              <a:rPr lang="ru-RU" sz="2400" dirty="0" smtClean="0">
                <a:latin typeface="Times New Roman" pitchFamily="18" charset="0"/>
                <a:cs typeface="Times New Roman" pitchFamily="18" charset="0"/>
              </a:rPr>
              <a:t>Построение описательной информационной модели. </a:t>
            </a:r>
          </a:p>
          <a:p>
            <a:pPr>
              <a:buNone/>
            </a:pPr>
            <a:r>
              <a:rPr lang="ru-RU" sz="2400" dirty="0" smtClean="0">
                <a:latin typeface="Times New Roman" pitchFamily="18" charset="0"/>
                <a:cs typeface="Times New Roman" pitchFamily="18" charset="0"/>
              </a:rPr>
              <a:t>Описательные информационные модели обычно строятся с использованием естественных языков и рисунков.</a:t>
            </a:r>
          </a:p>
          <a:p>
            <a:pPr>
              <a:buNone/>
            </a:pPr>
            <a:r>
              <a:rPr lang="ru-RU" sz="2400" b="1" dirty="0" smtClean="0">
                <a:solidFill>
                  <a:schemeClr val="accent4">
                    <a:lumMod val="50000"/>
                  </a:schemeClr>
                </a:solidFill>
                <a:latin typeface="Times New Roman" pitchFamily="18" charset="0"/>
                <a:cs typeface="Times New Roman" pitchFamily="18" charset="0"/>
              </a:rPr>
              <a:t>Второй этап. </a:t>
            </a:r>
            <a:r>
              <a:rPr lang="ru-RU" sz="2400" dirty="0" smtClean="0">
                <a:latin typeface="Times New Roman" pitchFamily="18" charset="0"/>
                <a:cs typeface="Times New Roman" pitchFamily="18" charset="0"/>
              </a:rPr>
              <a:t> Формализация информационной модели Процесс построения информационной модели с помощью формальных языков.</a:t>
            </a:r>
          </a:p>
          <a:p>
            <a:pPr>
              <a:buNone/>
            </a:pPr>
            <a:r>
              <a:rPr lang="ru-RU" sz="2400" b="1" dirty="0" smtClean="0">
                <a:solidFill>
                  <a:schemeClr val="accent4">
                    <a:lumMod val="50000"/>
                  </a:schemeClr>
                </a:solidFill>
                <a:latin typeface="Times New Roman" pitchFamily="18" charset="0"/>
                <a:cs typeface="Times New Roman" pitchFamily="18" charset="0"/>
              </a:rPr>
              <a:t>Третий этап. </a:t>
            </a:r>
            <a:r>
              <a:rPr lang="ru-RU" sz="2400" dirty="0" smtClean="0">
                <a:latin typeface="Times New Roman" pitchFamily="18" charset="0"/>
                <a:cs typeface="Times New Roman" pitchFamily="18" charset="0"/>
              </a:rPr>
              <a:t> Создание компьютерной модели Создание модели на одном из языков программирования Создание компьютерных моделей с использованием электронных таблиц или других приложений.</a:t>
            </a:r>
          </a:p>
          <a:p>
            <a:pPr>
              <a:buNone/>
            </a:pPr>
            <a:endParaRPr lang="ru-RU" dirty="0" smtClean="0">
              <a:latin typeface="Times New Roman" pitchFamily="18" charset="0"/>
              <a:cs typeface="Times New Roman" pitchFamily="18" charset="0"/>
            </a:endParaRPr>
          </a:p>
          <a:p>
            <a:pPr>
              <a:buNone/>
            </a:pPr>
            <a:endParaRPr lang="ru-RU"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174</Words>
  <Application>Microsoft Office PowerPoint</Application>
  <PresentationFormat>Экран (4:3)</PresentationFormat>
  <Paragraphs>15</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Тема Office</vt:lpstr>
      <vt:lpstr>Исследование астрономических моделей </vt:lpstr>
      <vt:lpstr>Слайд 2</vt:lpstr>
      <vt:lpstr>Слайд 3</vt:lpstr>
      <vt:lpstr>Этапы построения модели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Исследование астрономических моделей</dc:title>
  <dc:creator>WIN7USER</dc:creator>
  <cp:lastModifiedBy>Администратор</cp:lastModifiedBy>
  <cp:revision>4</cp:revision>
  <dcterms:created xsi:type="dcterms:W3CDTF">2019-03-18T18:32:56Z</dcterms:created>
  <dcterms:modified xsi:type="dcterms:W3CDTF">2019-03-19T08:03:38Z</dcterms:modified>
</cp:coreProperties>
</file>