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6B738-C508-44F6-9BF0-7355F81DA51E}" type="datetimeFigureOut">
              <a:rPr lang="ru-RU" smtClean="0"/>
              <a:pPr/>
              <a:t>19.03.2019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FD670-B791-4E94-98EE-AC9CB670C9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2151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47F193B3-C1EB-4FEE-86CA-B241D50307C0}" type="slidenum">
              <a:rPr kumimoji="0" lang="ru-RU" sz="1200">
                <a:solidFill>
                  <a:srgbClr val="1F497D"/>
                </a:solidFill>
                <a:latin typeface="Tahoma" pitchFamily="34" charset="0"/>
              </a:rPr>
              <a:pPr/>
              <a:t>1</a:t>
            </a:fld>
            <a:endParaRPr kumimoji="0" lang="ru-RU" sz="1200">
              <a:solidFill>
                <a:srgbClr val="1F497D"/>
              </a:solidFill>
              <a:latin typeface="Tahoma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1D8FAFB-8B65-47AE-AA6F-F6C0A5513D38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F6312-32B7-4C91-979E-D14697FB57DD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FC98CA33-AD55-4E50-9744-5187BDAE23AE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24621CC0-D2D8-4522-9D95-1FCE225E38C1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826D627-0EE9-4EEE-ACCF-8990E859E059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F47CE4-A875-4C2B-A513-9F40FDDB5A04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76723E6-25DE-4E16-8C9E-4C41A8C527DF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CCFF784B-BDA6-4DE5-BDE8-59E31CF89E9F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5DF503-3D17-4A0D-8EDD-240C1B7780A3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3998EF2-6E7C-43CA-9139-DB607B5D9E0A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C775A7AF-AFAF-42CD-93B4-A1D7377FE723}" type="slidenum">
              <a:rPr lang="ru-RU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kumimoji="1" lang="ru-RU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kumimoji="1" lang="ru-RU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fld id="{224A2A25-A5AD-41C7-B55C-16F2B6711208}" type="slidenum">
              <a:rPr kumimoji="1" lang="ru-RU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20000"/>
                </a:spcBef>
                <a:spcAft>
                  <a:spcPct val="0"/>
                </a:spcAft>
                <a:buFontTx/>
                <a:buChar char="•"/>
                <a:defRPr/>
              </a:pPr>
              <a:t>‹#›</a:t>
            </a:fld>
            <a:endParaRPr kumimoji="1" lang="ru-RU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4"/>
          <p:cNvSpPr txBox="1">
            <a:spLocks noChangeArrowheads="1"/>
          </p:cNvSpPr>
          <p:nvPr/>
        </p:nvSpPr>
        <p:spPr bwMode="auto">
          <a:xfrm>
            <a:off x="323850" y="258763"/>
            <a:ext cx="8462963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6000" dirty="0" smtClean="0">
                <a:solidFill>
                  <a:prstClr val="black"/>
                </a:solidFill>
              </a:rPr>
              <a:t>Исследование физических моделей</a:t>
            </a: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ru-RU" sz="3600" b="1" dirty="0" smtClean="0">
              <a:solidFill>
                <a:prstClr val="black"/>
              </a:solidFill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ru-RU" sz="3600" dirty="0" smtClean="0">
              <a:solidFill>
                <a:prstClr val="black"/>
              </a:solidFill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123728" y="4509120"/>
            <a:ext cx="67818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Выполнила:</a:t>
            </a:r>
          </a:p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Обучающаяся 11 класса Рыбачкова Анастасия</a:t>
            </a:r>
          </a:p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Учитель</a:t>
            </a:r>
            <a:r>
              <a:rPr lang="ru-RU" sz="2000" dirty="0" smtClean="0">
                <a:solidFill>
                  <a:prstClr val="black"/>
                </a:solidFill>
              </a:rPr>
              <a:t>:</a:t>
            </a:r>
          </a:p>
          <a:p>
            <a:pPr algn="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Долгова И.А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  <a:endParaRPr lang="ru-RU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9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Компьютерная модель</a:t>
            </a:r>
          </a:p>
        </p:txBody>
      </p:sp>
      <p:graphicFrame>
        <p:nvGraphicFramePr>
          <p:cNvPr id="11267" name="Object 1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611313" y="2408238"/>
          <a:ext cx="5886450" cy="2809875"/>
        </p:xfrm>
        <a:graphic>
          <a:graphicData uri="http://schemas.openxmlformats.org/presentationml/2006/ole">
            <p:oleObj spid="_x0000_s3074" name="Диаграмма" r:id="rId3" imgW="5886651" imgH="2809775" progId="Excel.Char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7799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Компьютерный эксперимент</a:t>
            </a:r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3922" r="76678" b="22917"/>
          <a:stretch>
            <a:fillRect/>
          </a:stretch>
        </p:blipFill>
        <p:spPr>
          <a:xfrm>
            <a:off x="431800" y="2600325"/>
            <a:ext cx="4691063" cy="2484438"/>
          </a:xfrm>
        </p:spPr>
      </p:pic>
      <p:sp>
        <p:nvSpPr>
          <p:cNvPr id="12293" name="Text Box 43"/>
          <p:cNvSpPr txBox="1">
            <a:spLocks noChangeArrowheads="1"/>
          </p:cNvSpPr>
          <p:nvPr/>
        </p:nvSpPr>
        <p:spPr bwMode="auto">
          <a:xfrm>
            <a:off x="280988" y="5805264"/>
            <a:ext cx="88630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ru-RU" sz="1800" dirty="0">
                <a:solidFill>
                  <a:prstClr val="black"/>
                </a:solidFill>
              </a:rPr>
              <a:t>В25 = B21*TAN(РАДИАНЫ(B23))-(9,81*B21^2)/(2*B22^2*COS(РАДИАНЫ(B23))^2)</a:t>
            </a:r>
          </a:p>
        </p:txBody>
      </p:sp>
      <p:sp>
        <p:nvSpPr>
          <p:cNvPr id="12294" name="Line 46"/>
          <p:cNvSpPr>
            <a:spLocks noChangeShapeType="1"/>
          </p:cNvSpPr>
          <p:nvPr/>
        </p:nvSpPr>
        <p:spPr bwMode="auto">
          <a:xfrm flipV="1">
            <a:off x="1584325" y="4041775"/>
            <a:ext cx="1116013" cy="1619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93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Компьютерный эксперимент</a:t>
            </a:r>
          </a:p>
        </p:txBody>
      </p:sp>
      <p:pic>
        <p:nvPicPr>
          <p:cNvPr id="13315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09" t="54250" r="42917" b="23062"/>
          <a:stretch>
            <a:fillRect/>
          </a:stretch>
        </p:blipFill>
        <p:spPr bwMode="auto">
          <a:xfrm>
            <a:off x="287338" y="1700213"/>
            <a:ext cx="6985000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209" t="53313" r="40547" b="23062"/>
          <a:stretch>
            <a:fillRect/>
          </a:stretch>
        </p:blipFill>
        <p:spPr bwMode="auto">
          <a:xfrm>
            <a:off x="1655763" y="3536950"/>
            <a:ext cx="72739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4383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9552" y="620713"/>
            <a:ext cx="8259961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b="1" dirty="0"/>
              <a:t>Исследование модели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/>
              <a:t>Исследуем модель и определим с заданной точностью 0,1</a:t>
            </a:r>
            <a:r>
              <a:rPr lang="ru-RU" sz="2000" dirty="0">
                <a:cs typeface="Arial" charset="0"/>
              </a:rPr>
              <a:t>º</a:t>
            </a:r>
            <a:r>
              <a:rPr lang="ru-RU" sz="2000" dirty="0"/>
              <a:t> </a:t>
            </a:r>
            <a:r>
              <a:rPr lang="ru-RU" sz="2000" b="1" u="sng" dirty="0"/>
              <a:t>диапазон изменений угла</a:t>
            </a:r>
            <a:r>
              <a:rPr lang="ru-RU" sz="2000" b="1" dirty="0"/>
              <a:t>, </a:t>
            </a:r>
            <a:r>
              <a:rPr lang="ru-RU" sz="2000" dirty="0"/>
              <a:t>который обеспечивает попадание в мишень, находящуюся на расстоянии </a:t>
            </a:r>
            <a:r>
              <a:rPr lang="ru-RU" sz="2000" b="1" dirty="0"/>
              <a:t>30 м</a:t>
            </a:r>
            <a:r>
              <a:rPr lang="ru-RU" sz="2000" dirty="0"/>
              <a:t> и имеющую высоту </a:t>
            </a:r>
            <a:r>
              <a:rPr lang="ru-RU" sz="2000" b="1" dirty="0"/>
              <a:t>1 м</a:t>
            </a:r>
            <a:r>
              <a:rPr lang="ru-RU" sz="2000" dirty="0"/>
              <a:t>, при заданной начальной скорости </a:t>
            </a:r>
            <a:r>
              <a:rPr lang="ru-RU" sz="2000" b="1" dirty="0"/>
              <a:t>18 м/с.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dirty="0"/>
              <a:t>Воспользуемся для этого методом </a:t>
            </a:r>
            <a:r>
              <a:rPr lang="ru-RU" sz="2000" b="1" i="1" dirty="0"/>
              <a:t>Подбор параметров.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2000" i="1" dirty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467544" y="4038600"/>
            <a:ext cx="7785869" cy="178510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b="1" dirty="0"/>
              <a:t>Выводы:</a:t>
            </a:r>
            <a:r>
              <a:rPr lang="ru-RU" dirty="0"/>
              <a:t> </a:t>
            </a:r>
            <a:r>
              <a:rPr lang="ru-RU" sz="2000" dirty="0"/>
              <a:t>Таким образом, исследование компьютерной модели в электронных таблицах показало, что существует диапазон значений угла бросания </a:t>
            </a:r>
            <a:r>
              <a:rPr lang="ru-RU" sz="2000" b="1" dirty="0"/>
              <a:t>( указать !   ) </a:t>
            </a:r>
            <a:r>
              <a:rPr lang="ru-RU" sz="2000" dirty="0"/>
              <a:t>, который обеспечивает попадание в мишень высотой 1 м, находящуюся на расстоянии 30 м, мячиком, брошенным со скоростью 18 м/с.</a:t>
            </a:r>
          </a:p>
        </p:txBody>
      </p:sp>
    </p:spTree>
    <p:extLst>
      <p:ext uri="{BB962C8B-B14F-4D97-AF65-F5344CB8AC3E}">
        <p14:creationId xmlns:p14="http://schemas.microsoft.com/office/powerpoint/2010/main" xmlns="" val="17272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95400" y="1600200"/>
            <a:ext cx="67818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dirty="0">
                <a:solidFill>
                  <a:prstClr val="black"/>
                </a:solidFill>
              </a:rPr>
              <a:t>Построение и исследование модели на примере движения тела, брошенного под углом к горизонту.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38200" y="3657600"/>
            <a:ext cx="7696200" cy="2682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u="sng">
                <a:solidFill>
                  <a:prstClr val="black"/>
                </a:solidFill>
              </a:rPr>
              <a:t>Содержательная постановка задачи: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>
                <a:solidFill>
                  <a:prstClr val="black"/>
                </a:solidFill>
              </a:rPr>
              <a:t>-в процессе тренировки теннисистов используют автоматы по бросанию мячика в определенное место площадки. Необходимо задать автомату скорость и угол бросания мячика для попадания в мишень определенного размера, находящуюся на известном расстоянии.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20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61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51520" y="764704"/>
            <a:ext cx="8610600" cy="538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3200" dirty="0"/>
              <a:t>Качественная описательная модель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dirty="0"/>
              <a:t>Из условия задачи можно сформулировать основные предположения: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dirty="0"/>
              <a:t>-</a:t>
            </a:r>
            <a:r>
              <a:rPr lang="ru-RU" sz="2400" b="1" dirty="0"/>
              <a:t>мячик </a:t>
            </a:r>
            <a:r>
              <a:rPr lang="ru-RU" sz="2400" dirty="0"/>
              <a:t>мал по сравнению с Землей, поэтому его </a:t>
            </a:r>
            <a:r>
              <a:rPr lang="ru-RU" sz="2400" b="1" dirty="0"/>
              <a:t>можно считать материальной точкой;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dirty="0"/>
              <a:t>-изменение высоты мячика мало, поэтому </a:t>
            </a:r>
            <a:r>
              <a:rPr lang="ru-RU" sz="2400" b="1" dirty="0"/>
              <a:t>ускорение свободного падения можно считать постоянной величиной </a:t>
            </a:r>
            <a:r>
              <a:rPr lang="en-US" sz="2400" dirty="0"/>
              <a:t>g</a:t>
            </a:r>
            <a:r>
              <a:rPr lang="ru-RU" sz="2400" dirty="0"/>
              <a:t>=9,8 м/с</a:t>
            </a:r>
            <a:r>
              <a:rPr lang="ru-RU" sz="2400" baseline="30000" dirty="0"/>
              <a:t>2</a:t>
            </a:r>
            <a:r>
              <a:rPr lang="ru-RU" sz="2400" dirty="0"/>
              <a:t> и движение по оси </a:t>
            </a:r>
            <a:r>
              <a:rPr lang="en-US" sz="2400" dirty="0"/>
              <a:t>OY</a:t>
            </a:r>
            <a:r>
              <a:rPr lang="ru-RU" sz="2400" dirty="0"/>
              <a:t> можно считать равноускоренным;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400" dirty="0"/>
              <a:t>-скорость бросания тела мала, поэтому </a:t>
            </a:r>
            <a:r>
              <a:rPr lang="ru-RU" sz="2400" b="1" dirty="0"/>
              <a:t>сопротивлением воздуха можно пренебречь и движение по оси </a:t>
            </a:r>
            <a:r>
              <a:rPr lang="en-US" sz="2400" b="1" dirty="0"/>
              <a:t>OX</a:t>
            </a:r>
            <a:r>
              <a:rPr lang="ru-RU" sz="2400" b="1" dirty="0"/>
              <a:t> можно считать равномерным</a:t>
            </a:r>
          </a:p>
        </p:txBody>
      </p:sp>
    </p:spTree>
    <p:extLst>
      <p:ext uri="{BB962C8B-B14F-4D97-AF65-F5344CB8AC3E}">
        <p14:creationId xmlns:p14="http://schemas.microsoft.com/office/powerpoint/2010/main" xmlns="" val="30707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ChangeArrowheads="1"/>
          </p:cNvSpPr>
          <p:nvPr/>
        </p:nvSpPr>
        <p:spPr bwMode="auto">
          <a:xfrm>
            <a:off x="285750" y="836712"/>
            <a:ext cx="8858250" cy="550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1" lang="en-US" sz="2800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Синус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острого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угла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в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прямоугольном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треугольнике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—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это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отношение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противолежащего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катета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к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гипотенузе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endParaRPr kumimoji="1" lang="en-US" sz="3600" dirty="0">
              <a:solidFill>
                <a:prstClr val="black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 </a:t>
            </a:r>
            <a:endParaRPr kumimoji="1" lang="en-US" sz="3600" dirty="0">
              <a:solidFill>
                <a:prstClr val="black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Косинус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острого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угла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в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прямоугольном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треугольнике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—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отношение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прилежащего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катета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к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гипотенузе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endParaRPr kumimoji="1" lang="en-US" sz="3600" dirty="0">
              <a:solidFill>
                <a:prstClr val="black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 </a:t>
            </a:r>
            <a:endParaRPr kumimoji="1" lang="en-US" sz="3600" dirty="0">
              <a:solidFill>
                <a:prstClr val="black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i="1" dirty="0" err="1">
                <a:solidFill>
                  <a:srgbClr val="000000"/>
                </a:solidFill>
                <a:latin typeface="Arial" charset="0"/>
                <a:cs typeface="Arial" charset="0"/>
              </a:rPr>
              <a:t>Тангенс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острого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угла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в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прямоугольном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треугольнике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 —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отношение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противолежащего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катета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 к </a:t>
            </a:r>
            <a:r>
              <a:rPr kumimoji="1" lang="en-US" sz="2800" dirty="0" err="1">
                <a:solidFill>
                  <a:srgbClr val="000000"/>
                </a:solidFill>
                <a:latin typeface="Arial" charset="0"/>
                <a:cs typeface="Arial" charset="0"/>
              </a:rPr>
              <a:t>прилежащему</a:t>
            </a:r>
            <a:r>
              <a:rPr kumimoji="1" lang="en-US" sz="2800" dirty="0">
                <a:solidFill>
                  <a:srgbClr val="000000"/>
                </a:solidFill>
                <a:latin typeface="Arial" charset="0"/>
                <a:cs typeface="Arial" charset="0"/>
              </a:rPr>
              <a:t>:</a:t>
            </a:r>
            <a:endParaRPr kumimoji="1" lang="en-US" sz="3600" dirty="0">
              <a:solidFill>
                <a:prstClr val="black"/>
              </a:solidFill>
              <a:latin typeface="Arial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1000" dirty="0">
                <a:solidFill>
                  <a:srgbClr val="000000"/>
                </a:solidFill>
                <a:latin typeface="Arial" charset="0"/>
                <a:cs typeface="Arial" charset="0"/>
              </a:rPr>
              <a:t>  </a:t>
            </a:r>
            <a:endParaRPr kumimoji="1" lang="en-US" sz="21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64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2"/>
          <p:cNvSpPr txBox="1">
            <a:spLocks noChangeArrowheads="1"/>
          </p:cNvSpPr>
          <p:nvPr/>
        </p:nvSpPr>
        <p:spPr bwMode="auto">
          <a:xfrm>
            <a:off x="107950" y="301625"/>
            <a:ext cx="9036050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Формальная модель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</a:rPr>
              <a:t>Для формализации модели используем формулы равномерного и равноускоренного движения.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</a:rPr>
              <a:t> При заданных начальной скорости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v</a:t>
            </a:r>
            <a:r>
              <a:rPr lang="en-US" sz="2400" b="1" baseline="-25000" dirty="0" smtClean="0">
                <a:solidFill>
                  <a:srgbClr val="FF0000"/>
                </a:solidFill>
              </a:rPr>
              <a:t>0</a:t>
            </a:r>
            <a:r>
              <a:rPr lang="ru-RU" sz="2000" dirty="0" smtClean="0">
                <a:solidFill>
                  <a:prstClr val="black"/>
                </a:solidFill>
              </a:rPr>
              <a:t> и угле бросания  </a:t>
            </a:r>
            <a:r>
              <a:rPr lang="ru-RU" sz="2400" b="1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ru-RU" sz="2000" dirty="0" smtClean="0">
                <a:solidFill>
                  <a:srgbClr val="1F497D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значения координат дальности полета </a:t>
            </a:r>
            <a:r>
              <a:rPr lang="ru-RU" sz="2400" b="1" dirty="0" smtClean="0">
                <a:solidFill>
                  <a:srgbClr val="FF0000"/>
                </a:solidFill>
              </a:rPr>
              <a:t>х </a:t>
            </a:r>
            <a:r>
              <a:rPr lang="ru-RU" sz="2000" dirty="0" smtClean="0">
                <a:solidFill>
                  <a:prstClr val="black"/>
                </a:solidFill>
              </a:rPr>
              <a:t>и высоты</a:t>
            </a:r>
            <a:r>
              <a:rPr lang="ru-RU" sz="2400" b="1" dirty="0" smtClean="0">
                <a:solidFill>
                  <a:srgbClr val="FF0000"/>
                </a:solidFill>
              </a:rPr>
              <a:t> у </a:t>
            </a:r>
            <a:r>
              <a:rPr lang="ru-RU" sz="2000" dirty="0" smtClean="0">
                <a:solidFill>
                  <a:prstClr val="black"/>
                </a:solidFill>
              </a:rPr>
              <a:t>от времени можно описать следующими формулами: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ru-RU" sz="2000" dirty="0" smtClean="0">
              <a:solidFill>
                <a:srgbClr val="1F497D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en-US" sz="2000" dirty="0" smtClean="0">
              <a:solidFill>
                <a:srgbClr val="1F497D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</a:rPr>
              <a:t>Высоту мячика</a:t>
            </a:r>
            <a:r>
              <a:rPr lang="ru-RU" sz="2000" dirty="0" smtClean="0">
                <a:solidFill>
                  <a:srgbClr val="1F497D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L</a:t>
            </a:r>
            <a:r>
              <a:rPr lang="ru-RU" sz="2000" dirty="0" smtClean="0">
                <a:solidFill>
                  <a:srgbClr val="1F497D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над землей на расстоянии</a:t>
            </a:r>
            <a:r>
              <a:rPr lang="ru-RU" sz="2000" dirty="0" smtClean="0">
                <a:solidFill>
                  <a:srgbClr val="1F497D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S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определяем по формуле: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ru-RU" sz="2000" dirty="0" smtClean="0">
              <a:solidFill>
                <a:srgbClr val="EEECE1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en-US" sz="2000" dirty="0" smtClean="0">
              <a:solidFill>
                <a:prstClr val="black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2000" dirty="0" smtClean="0">
                <a:solidFill>
                  <a:prstClr val="black"/>
                </a:solidFill>
              </a:rPr>
              <a:t>Попадание произойдет, если значение высоты</a:t>
            </a:r>
            <a:r>
              <a:rPr lang="ru-RU" sz="2000" dirty="0" smtClean="0">
                <a:solidFill>
                  <a:srgbClr val="EEECE1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L</a:t>
            </a:r>
            <a:r>
              <a:rPr lang="ru-RU" sz="2000" dirty="0" smtClean="0">
                <a:solidFill>
                  <a:srgbClr val="EEECE1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мячика будет удовлетворять неравенству: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en-US" sz="2000" dirty="0" smtClean="0">
              <a:solidFill>
                <a:srgbClr val="EEECE1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ru-RU" sz="2000" dirty="0" smtClean="0">
              <a:solidFill>
                <a:srgbClr val="EEECE1"/>
              </a:solidFill>
            </a:endParaRP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4167188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4090988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6149" name="Object 0"/>
          <p:cNvGraphicFramePr>
            <a:graphicFrameLocks noChangeAspect="1"/>
          </p:cNvGraphicFramePr>
          <p:nvPr/>
        </p:nvGraphicFramePr>
        <p:xfrm>
          <a:off x="4657725" y="3008313"/>
          <a:ext cx="2701925" cy="377825"/>
        </p:xfrm>
        <a:graphic>
          <a:graphicData uri="http://schemas.openxmlformats.org/presentationml/2006/ole">
            <p:oleObj spid="_x0000_s1026" r:id="rId3" imgW="965200" imgH="228600" progId="Equation.3">
              <p:embed/>
            </p:oleObj>
          </a:graphicData>
        </a:graphic>
      </p:graphicFrame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3862388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6151" name="Object 1"/>
          <p:cNvGraphicFramePr>
            <a:graphicFrameLocks noChangeAspect="1"/>
          </p:cNvGraphicFramePr>
          <p:nvPr/>
        </p:nvGraphicFramePr>
        <p:xfrm>
          <a:off x="4657725" y="3386138"/>
          <a:ext cx="3133725" cy="561975"/>
        </p:xfrm>
        <a:graphic>
          <a:graphicData uri="http://schemas.openxmlformats.org/presentationml/2006/ole">
            <p:oleObj spid="_x0000_s1027" r:id="rId4" imgW="1422400" imgH="419100" progId="Equation.3">
              <p:embed/>
            </p:oleObj>
          </a:graphicData>
        </a:graphic>
      </p:graphicFrame>
      <p:sp>
        <p:nvSpPr>
          <p:cNvPr id="6152" name="Rectangle 10"/>
          <p:cNvSpPr>
            <a:spLocks noChangeArrowheads="1"/>
          </p:cNvSpPr>
          <p:nvPr/>
        </p:nvSpPr>
        <p:spPr bwMode="auto">
          <a:xfrm>
            <a:off x="3614738" y="3200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6153" name="Object 2"/>
          <p:cNvGraphicFramePr>
            <a:graphicFrameLocks noChangeAspect="1"/>
          </p:cNvGraphicFramePr>
          <p:nvPr/>
        </p:nvGraphicFramePr>
        <p:xfrm>
          <a:off x="5367338" y="4652963"/>
          <a:ext cx="2819400" cy="673100"/>
        </p:xfrm>
        <a:graphic>
          <a:graphicData uri="http://schemas.openxmlformats.org/presentationml/2006/ole">
            <p:oleObj spid="_x0000_s1028" r:id="rId5" imgW="1917700" imgH="457200" progId="Equation.3">
              <p:embed/>
            </p:oleObj>
          </a:graphicData>
        </a:graphic>
      </p:graphicFrame>
      <p:sp>
        <p:nvSpPr>
          <p:cNvPr id="6154" name="Rectangle 12"/>
          <p:cNvSpPr>
            <a:spLocks noChangeArrowheads="1"/>
          </p:cNvSpPr>
          <p:nvPr/>
        </p:nvSpPr>
        <p:spPr bwMode="auto">
          <a:xfrm>
            <a:off x="4267200" y="33385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6155" name="Object 3"/>
          <p:cNvGraphicFramePr>
            <a:graphicFrameLocks noChangeAspect="1"/>
          </p:cNvGraphicFramePr>
          <p:nvPr/>
        </p:nvGraphicFramePr>
        <p:xfrm>
          <a:off x="6084168" y="5661248"/>
          <a:ext cx="1676400" cy="498475"/>
        </p:xfrm>
        <a:graphic>
          <a:graphicData uri="http://schemas.openxmlformats.org/presentationml/2006/ole">
            <p:oleObj spid="_x0000_s1029" r:id="rId6" imgW="609336" imgH="177723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6929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258888" y="333375"/>
            <a:ext cx="75438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Компьютерная модель в электронных таблицах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343400" y="2057400"/>
          <a:ext cx="4572000" cy="3200400"/>
        </p:xfrm>
        <a:graphic>
          <a:graphicData uri="http://schemas.openxmlformats.org/presentationml/2006/ole">
            <p:oleObj spid="_x0000_s2050" name="Диаграмма" r:id="rId3" imgW="5400000" imgH="3780000" progId="Excel.Chart.8">
              <p:embed/>
            </p:oleObj>
          </a:graphicData>
        </a:graphic>
      </p:graphicFrame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3505200" cy="283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>
                <a:solidFill>
                  <a:prstClr val="black"/>
                </a:solidFill>
              </a:rPr>
              <a:t>Выделим в таблице определенные ячейки для ввода значений начальной скорости </a:t>
            </a:r>
            <a:r>
              <a:rPr lang="en-US" sz="2000" b="1">
                <a:solidFill>
                  <a:srgbClr val="FF0000"/>
                </a:solidFill>
              </a:rPr>
              <a:t>V</a:t>
            </a:r>
            <a:r>
              <a:rPr lang="en-US" sz="2000" b="1" baseline="-25000">
                <a:solidFill>
                  <a:srgbClr val="FF0000"/>
                </a:solidFill>
              </a:rPr>
              <a:t>0</a:t>
            </a:r>
            <a:r>
              <a:rPr lang="ru-RU" sz="2000">
                <a:solidFill>
                  <a:srgbClr val="EEECE1"/>
                </a:solidFill>
              </a:rPr>
              <a:t> </a:t>
            </a:r>
            <a:r>
              <a:rPr lang="ru-RU" sz="2000">
                <a:solidFill>
                  <a:prstClr val="black"/>
                </a:solidFill>
              </a:rPr>
              <a:t>и угла  </a:t>
            </a:r>
            <a:r>
              <a:rPr lang="ru-RU" sz="2000" b="1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ru-RU" sz="2000" b="1">
                <a:solidFill>
                  <a:srgbClr val="FF0000"/>
                </a:solidFill>
              </a:rPr>
              <a:t> 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ru-RU" sz="2000">
                <a:solidFill>
                  <a:prstClr val="black"/>
                </a:solidFill>
              </a:rPr>
              <a:t>и вычислим по формулам значения координат тела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ru-RU" sz="2000" b="1">
                <a:solidFill>
                  <a:srgbClr val="FF0000"/>
                </a:solidFill>
              </a:rPr>
              <a:t>Х </a:t>
            </a:r>
            <a:r>
              <a:rPr lang="ru-RU" sz="2000">
                <a:solidFill>
                  <a:prstClr val="black"/>
                </a:solidFill>
              </a:rPr>
              <a:t>и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Y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ru-RU" sz="2000">
                <a:solidFill>
                  <a:prstClr val="black"/>
                </a:solidFill>
              </a:rPr>
              <a:t>для определенных значений времени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en-US" sz="2000" b="1">
                <a:solidFill>
                  <a:srgbClr val="FF0000"/>
                </a:solidFill>
              </a:rPr>
              <a:t>t</a:t>
            </a:r>
            <a:r>
              <a:rPr lang="ru-RU" sz="2000">
                <a:solidFill>
                  <a:srgbClr val="1F497D"/>
                </a:solidFill>
              </a:rPr>
              <a:t> </a:t>
            </a:r>
            <a:r>
              <a:rPr lang="ru-RU" sz="2000">
                <a:solidFill>
                  <a:prstClr val="black"/>
                </a:solidFill>
              </a:rPr>
              <a:t>с заданным интервалом</a:t>
            </a:r>
            <a:r>
              <a:rPr lang="ru-RU" sz="2000">
                <a:solidFill>
                  <a:srgbClr val="1F497D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9520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229600" cy="79208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Задача «Бросание мячика в стенку»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 	</a:t>
            </a:r>
            <a:r>
              <a:rPr lang="en-US" sz="2800" dirty="0" smtClean="0">
                <a:solidFill>
                  <a:schemeClr val="tx1"/>
                </a:solidFill>
              </a:rPr>
              <a:t>I </a:t>
            </a:r>
            <a:r>
              <a:rPr lang="ru-RU" sz="2800" dirty="0" smtClean="0">
                <a:solidFill>
                  <a:schemeClr val="tx1"/>
                </a:solidFill>
              </a:rPr>
              <a:t>этап. Постановка задачи</a:t>
            </a:r>
          </a:p>
        </p:txBody>
      </p:sp>
      <p:sp>
        <p:nvSpPr>
          <p:cNvPr id="8195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457200" y="2125663"/>
            <a:ext cx="8229600" cy="4364037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mtClean="0"/>
              <a:t>Описание задачи: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mtClean="0"/>
              <a:t>В процессе тренировок теннисистов используются автоматы по бросанию мячика. Необходимо задать автомату нужную скорость и угол бросания мячика для попадания в стенку определённой высоты, находящуюся на известном расстоянии.</a:t>
            </a:r>
          </a:p>
        </p:txBody>
      </p:sp>
    </p:spTree>
    <p:extLst>
      <p:ext uri="{BB962C8B-B14F-4D97-AF65-F5344CB8AC3E}">
        <p14:creationId xmlns:p14="http://schemas.microsoft.com/office/powerpoint/2010/main" xmlns="" val="225291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Цель моделирования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95288" y="1981200"/>
            <a:ext cx="8686800" cy="13033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mtClean="0"/>
              <a:t>Определить скорость и угол бросания мячика для попадания в стенку</a:t>
            </a:r>
          </a:p>
        </p:txBody>
      </p:sp>
    </p:spTree>
    <p:extLst>
      <p:ext uri="{BB962C8B-B14F-4D97-AF65-F5344CB8AC3E}">
        <p14:creationId xmlns:p14="http://schemas.microsoft.com/office/powerpoint/2010/main" xmlns="" val="30074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03263"/>
          </a:xfrm>
        </p:spPr>
        <p:txBody>
          <a:bodyPr/>
          <a:lstStyle/>
          <a:p>
            <a:r>
              <a:rPr lang="ru-RU" sz="4000" smtClean="0"/>
              <a:t>Компьютерная модель</a:t>
            </a:r>
          </a:p>
        </p:txBody>
      </p:sp>
      <p:pic>
        <p:nvPicPr>
          <p:cNvPr id="10243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8834" b="36806"/>
          <a:stretch>
            <a:fillRect/>
          </a:stretch>
        </p:blipFill>
        <p:spPr>
          <a:xfrm>
            <a:off x="250825" y="1125538"/>
            <a:ext cx="5545138" cy="5437187"/>
          </a:xfrm>
        </p:spPr>
      </p:pic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2232025" y="2673350"/>
            <a:ext cx="2519363" cy="539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 flipV="1">
            <a:off x="4067175" y="3213100"/>
            <a:ext cx="1296988" cy="306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kumimoji="1" lang="ru-RU" sz="3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779912" y="6021288"/>
            <a:ext cx="5199062" cy="369887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ru-RU" sz="1800" dirty="0">
                <a:solidFill>
                  <a:prstClr val="black"/>
                </a:solidFill>
              </a:rPr>
              <a:t>С5 =$B$1*SIN(РАДИАНЫ($B$2))*A5-4,9*A5*A5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751388" y="2204864"/>
            <a:ext cx="4160837" cy="36933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kumimoji="1" sz="3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ru-RU" sz="1800" dirty="0">
                <a:solidFill>
                  <a:prstClr val="black"/>
                </a:solidFill>
              </a:rPr>
              <a:t>В5 =$B$1*COS(РАДИАНЫ($B$2))*A5</a:t>
            </a:r>
          </a:p>
        </p:txBody>
      </p:sp>
    </p:spTree>
    <p:extLst>
      <p:ext uri="{BB962C8B-B14F-4D97-AF65-F5344CB8AC3E}">
        <p14:creationId xmlns:p14="http://schemas.microsoft.com/office/powerpoint/2010/main" xmlns="" val="333140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 animBg="1"/>
      <p:bldP spid="9224" grpId="0" animBg="1"/>
      <p:bldP spid="92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</TotalTime>
  <Words>418</Words>
  <Application>Microsoft Office PowerPoint</Application>
  <PresentationFormat>Экран (4:3)</PresentationFormat>
  <Paragraphs>50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Официальная</vt:lpstr>
      <vt:lpstr>Microsoft Equation 3.0</vt:lpstr>
      <vt:lpstr>Диаграмма</vt:lpstr>
      <vt:lpstr>Слайд 1</vt:lpstr>
      <vt:lpstr>Слайд 2</vt:lpstr>
      <vt:lpstr>Слайд 3</vt:lpstr>
      <vt:lpstr>Слайд 4</vt:lpstr>
      <vt:lpstr>Слайд 5</vt:lpstr>
      <vt:lpstr>Слайд 6</vt:lpstr>
      <vt:lpstr>Задача «Бросание мячика в стенку»   I этап. Постановка задачи</vt:lpstr>
      <vt:lpstr>Цель моделирования</vt:lpstr>
      <vt:lpstr>Компьютерная модель</vt:lpstr>
      <vt:lpstr>Компьютерная модель</vt:lpstr>
      <vt:lpstr>Компьютерный эксперимент</vt:lpstr>
      <vt:lpstr>Компьютерный эксперимент</vt:lpstr>
      <vt:lpstr>Слайд 13</vt:lpstr>
    </vt:vector>
  </TitlesOfParts>
  <Company>School27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School27</dc:creator>
  <cp:lastModifiedBy>USER</cp:lastModifiedBy>
  <cp:revision>2</cp:revision>
  <dcterms:created xsi:type="dcterms:W3CDTF">2014-04-09T23:21:24Z</dcterms:created>
  <dcterms:modified xsi:type="dcterms:W3CDTF">2019-03-19T08:30:41Z</dcterms:modified>
</cp:coreProperties>
</file>