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66"/>
    <a:srgbClr val="FF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3072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A5EDE3D-FD18-467A-A1EE-5CCF3A22654C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9250530-43E7-4FAF-A115-F06830B5E2F9}" type="datetime1">
              <a:rPr lang="ru-RU"/>
              <a:pPr/>
              <a:t>12.03.2019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5DB905-A93E-4A7C-88B8-F69439E8A16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09B80E0-07F4-4735-B315-FDB50110134D}" type="datetime1">
              <a:rPr lang="ru-RU"/>
              <a:pPr/>
              <a:t>12.03.2019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922AA7-9632-414C-AC08-B470FA6F13C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FE1F02C-071A-40D7-962A-708C0A571D13}" type="datetime1">
              <a:rPr lang="ru-RU"/>
              <a:pPr/>
              <a:t>12.03.2019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35E7B2-4DCA-488B-A8E2-2D124827672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2261CA1-B92A-49C0-95F8-05A4B0C93869}" type="datetime1">
              <a:rPr lang="ru-RU"/>
              <a:pPr/>
              <a:t>12.03.2019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24164BE8-D4EA-43AB-8400-1DF7735F093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Заголовок и объект над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EC869C2-961A-412B-912B-B9D21D4978A0}" type="datetime1">
              <a:rPr lang="ru-RU"/>
              <a:pPr/>
              <a:t>12.03.2019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E15B962-028C-412B-BACD-833670EC15C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Заголовок и два объекта над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86DA8C2-01BA-4AB9-8188-B9977CE4CFCA}" type="datetime1">
              <a:rPr lang="ru-RU"/>
              <a:pPr/>
              <a:t>12.03.2019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8560CA7-1676-4DBE-BD9B-4213D51922C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0AC2C72-B993-4602-84CF-463067837480}" type="datetime1">
              <a:rPr lang="ru-RU"/>
              <a:pPr/>
              <a:t>12.03.2019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21E02C6-4841-45C4-9B0A-4B3D2DDD7FA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187B219-8CDB-4034-97FD-FD5926DE1343}" type="datetime1">
              <a:rPr lang="ru-RU"/>
              <a:pPr/>
              <a:t>12.03.2019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00BFF4-8FB6-4388-9E6A-E033F1414D8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7C46C95-102D-4CEE-8511-1AE9262ED1AF}" type="datetime1">
              <a:rPr lang="ru-RU"/>
              <a:pPr/>
              <a:t>12.03.2019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38ACC2-ABE5-4DC4-B1EE-DF259CB05C6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DEA7FE1-E40D-45A6-83D7-5E71F17E9804}" type="datetime1">
              <a:rPr lang="ru-RU"/>
              <a:pPr/>
              <a:t>12.03.2019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7CBD12-FB7B-4348-98BB-E8655B45AA9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67A9C6-6EA1-4013-B4EA-8E34F6AAE837}" type="datetime1">
              <a:rPr lang="ru-RU"/>
              <a:pPr/>
              <a:t>12.03.2019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244D27-77A4-4D46-828E-BF2D6D454B0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CC43747-EEC3-4C2E-8945-478BCF93C16C}" type="datetime1">
              <a:rPr lang="ru-RU"/>
              <a:pPr/>
              <a:t>12.03.2019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AC955D-F08D-4C2E-A406-90E0FB787EB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FD9884-BCC1-4025-A0D3-376D7F2C0475}" type="datetime1">
              <a:rPr lang="ru-RU"/>
              <a:pPr/>
              <a:t>12.03.2019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FC3E70-0BE5-44FB-8B5E-B73E9F971D1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B2740FD-C8B3-4B67-9DBA-5A0322593DB5}" type="datetime1">
              <a:rPr lang="ru-RU"/>
              <a:pPr/>
              <a:t>12.03.2019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AE00EE-3E31-42E7-933E-7A497BB6B54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D06EDE-8613-4AF4-A00F-5A6E9007A864}" type="datetime1">
              <a:rPr lang="ru-RU"/>
              <a:pPr/>
              <a:t>12.03.2019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2D2D8D-3575-472E-8FE0-2577233D0FA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66"/>
            </a:gs>
            <a:gs pos="100000">
              <a:srgbClr val="CCFF6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CAA608A5-5648-4EE7-932E-EFB870AD471E}" type="datetime1">
              <a:rPr lang="ru-RU"/>
              <a:pPr/>
              <a:t>12.03.2019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341A9F9-F7FB-4E80-BEB3-99DC168D62E6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hf sldNum="0" hdr="0" ft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4" Type="http://schemas.openxmlformats.org/officeDocument/2006/relationships/slide" Target="slide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4000" b="1" i="1"/>
              <a:t>Пример структуры данных - модели предметной области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40D6A-A6E0-4669-858A-4927C7116CDF}" type="datetime1">
              <a:rPr lang="ru-RU"/>
              <a:pPr/>
              <a:t>12.03.2019</a:t>
            </a:fld>
            <a:endParaRPr lang="ru-RU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30175"/>
          </a:xfrm>
        </p:spPr>
        <p:txBody>
          <a:bodyPr/>
          <a:lstStyle/>
          <a:p>
            <a:endParaRPr lang="ru-RU" sz="4000"/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67544" y="0"/>
            <a:ext cx="8229600" cy="6858000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2400"/>
              <a:t>   Третий уровень дерева начинает формироваться на втором этапе работы приёмной комиссии. Абитуриенты пишут заявления о допуске к поступлению, сдают необходимые документы, заполняют анкету. Каждому присваивается его личный идентификатор – номер регистрации. Далее под  этим номером абитуриент будет фигурировать во всех документах.</a:t>
            </a:r>
          </a:p>
          <a:p>
            <a:pPr algn="ctr">
              <a:buFontTx/>
              <a:buNone/>
            </a:pPr>
            <a:r>
              <a:rPr lang="ru-RU" sz="2400"/>
              <a:t>Для каждого абитуриента готовится анкета, куда заносятся его исходные данные (фамилия, имя, отчество, дата рождения и другие сведения, нужные приёмной комиссии), сведения о факультете и специальности, на которую он поступает.</a:t>
            </a:r>
          </a:p>
        </p:txBody>
      </p:sp>
      <p:pic>
        <p:nvPicPr>
          <p:cNvPr id="24583" name="Picture 7" descr="i?id=125062864-02-7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2500" y="5013325"/>
            <a:ext cx="2016125" cy="151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A9B6A-66A9-4D7D-ABEF-A45703A32969}" type="datetime1">
              <a:rPr lang="ru-RU"/>
              <a:pPr/>
              <a:t>12.03.2019</a:t>
            </a:fld>
            <a:endParaRPr lang="ru-RU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title"/>
          </p:nvPr>
        </p:nvSpPr>
        <p:spPr>
          <a:xfrm flipV="1">
            <a:off x="457200" y="0"/>
            <a:ext cx="8229600" cy="274638"/>
          </a:xfrm>
        </p:spPr>
        <p:txBody>
          <a:bodyPr/>
          <a:lstStyle/>
          <a:p>
            <a:endParaRPr lang="ru-RU" sz="4000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476250"/>
            <a:ext cx="4244975" cy="5649913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2800"/>
              <a:t>В процессе сдачи экзаменов в анкету будут заноситься полученные оценки. Последней записью в анкете будет запись «зачислен» или </a:t>
            </a:r>
          </a:p>
          <a:p>
            <a:pPr algn="ctr">
              <a:buFontTx/>
              <a:buNone/>
            </a:pPr>
            <a:r>
              <a:rPr lang="ru-RU" sz="2800"/>
              <a:t>«не зачислен».</a:t>
            </a:r>
          </a:p>
          <a:p>
            <a:pPr algn="ctr">
              <a:buFontTx/>
              <a:buNone/>
            </a:pPr>
            <a:r>
              <a:rPr lang="ru-RU" sz="2800"/>
              <a:t> Всю таблицу с перечисленными данными назовём АБИТУРИЕНТЫ.</a:t>
            </a:r>
          </a:p>
        </p:txBody>
      </p:sp>
      <p:graphicFrame>
        <p:nvGraphicFramePr>
          <p:cNvPr id="26667" name="Group 43"/>
          <p:cNvGraphicFramePr>
            <a:graphicFrameLocks noGrp="1"/>
          </p:cNvGraphicFramePr>
          <p:nvPr>
            <p:ph sz="half" idx="2"/>
          </p:nvPr>
        </p:nvGraphicFramePr>
        <p:xfrm>
          <a:off x="4643438" y="260350"/>
          <a:ext cx="4105275" cy="6337301"/>
        </p:xfrm>
        <a:graphic>
          <a:graphicData uri="http://schemas.openxmlformats.org/drawingml/2006/table">
            <a:tbl>
              <a:tblPr/>
              <a:tblGrid>
                <a:gridCol w="4105275"/>
              </a:tblGrid>
              <a:tr h="422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Абитуриенты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Регистр. Номер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Фамилия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Имя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Отчество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Дата рождения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Город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Учебное заведение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Название специальности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Производственный стаж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Медаль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Оценка за экзамен 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Оценка за экзамен 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Оценка за экзамен 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Зачисление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33C2F-7CA3-47C7-87E2-302E61E79273}" type="datetime1">
              <a:rPr lang="ru-RU"/>
              <a:pPr/>
              <a:t>12.03.2019</a:t>
            </a:fld>
            <a:endParaRPr lang="ru-RU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9850"/>
          </a:xfrm>
        </p:spPr>
        <p:txBody>
          <a:bodyPr/>
          <a:lstStyle/>
          <a:p>
            <a:endParaRPr lang="ru-RU" sz="400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76250"/>
            <a:ext cx="8229600" cy="6381750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2400" b="1"/>
              <a:t>Возникает вопрос</a:t>
            </a:r>
            <a:r>
              <a:rPr lang="ru-RU" sz="2400"/>
              <a:t>: как в полученных таблицах отражена </a:t>
            </a:r>
            <a:r>
              <a:rPr lang="ru-RU" sz="2400" b="1"/>
              <a:t>связь</a:t>
            </a:r>
            <a:r>
              <a:rPr lang="ru-RU" sz="2400"/>
              <a:t> между ними, которая явно обозначена на графе?</a:t>
            </a:r>
          </a:p>
          <a:p>
            <a:pPr algn="ctr">
              <a:buFontTx/>
              <a:buNone/>
            </a:pPr>
            <a:r>
              <a:rPr lang="ru-RU" sz="2400"/>
              <a:t>Такая связь между таблицами существует за счёт имеющихся в них </a:t>
            </a:r>
            <a:r>
              <a:rPr lang="ru-RU" sz="2400" b="1"/>
              <a:t>общих</a:t>
            </a:r>
            <a:r>
              <a:rPr lang="ru-RU" sz="2400"/>
              <a:t> (совпадающих) </a:t>
            </a:r>
            <a:r>
              <a:rPr lang="ru-RU" sz="2400" b="1"/>
              <a:t>полей</a:t>
            </a:r>
            <a:r>
              <a:rPr lang="ru-RU" sz="2400"/>
              <a:t>.</a:t>
            </a:r>
          </a:p>
          <a:p>
            <a:pPr algn="ctr">
              <a:buFontTx/>
              <a:buNone/>
            </a:pPr>
            <a:r>
              <a:rPr lang="ru-RU" sz="2400"/>
              <a:t>В таблицах </a:t>
            </a:r>
            <a:r>
              <a:rPr lang="ru-RU" sz="2400" b="1"/>
              <a:t>ФАКУЛЬТЕТЫ</a:t>
            </a:r>
            <a:r>
              <a:rPr lang="ru-RU" sz="2400"/>
              <a:t> и </a:t>
            </a:r>
            <a:r>
              <a:rPr lang="ru-RU" sz="2400" b="1"/>
              <a:t>СПЕЦИАЛЬНОСТИ</a:t>
            </a:r>
            <a:r>
              <a:rPr lang="ru-RU" sz="2400"/>
              <a:t> общее поле </a:t>
            </a:r>
            <a:r>
              <a:rPr lang="ru-RU" sz="2400" b="1"/>
              <a:t>«Название факультета».</a:t>
            </a:r>
          </a:p>
          <a:p>
            <a:pPr algn="ctr">
              <a:buFontTx/>
              <a:buNone/>
            </a:pPr>
            <a:r>
              <a:rPr lang="ru-RU" sz="2400"/>
              <a:t>В таблицах </a:t>
            </a:r>
            <a:r>
              <a:rPr lang="ru-RU" sz="2400" b="1"/>
              <a:t>СПЕЦИАЛЬНОСТИ</a:t>
            </a:r>
            <a:r>
              <a:rPr lang="ru-RU" sz="2400"/>
              <a:t> и </a:t>
            </a:r>
            <a:r>
              <a:rPr lang="ru-RU" sz="2400" b="1"/>
              <a:t>АБИТУРИЕНТЫ</a:t>
            </a:r>
            <a:r>
              <a:rPr lang="ru-RU" sz="2400"/>
              <a:t> общее поле </a:t>
            </a:r>
            <a:r>
              <a:rPr lang="ru-RU" sz="2400" b="1"/>
              <a:t>«Название специальности».</a:t>
            </a:r>
          </a:p>
        </p:txBody>
      </p:sp>
      <p:pic>
        <p:nvPicPr>
          <p:cNvPr id="28676" name="Picture 4" descr="i?id=365852713-41-7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213" y="4365625"/>
            <a:ext cx="1355725" cy="208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7" name="Picture 5" descr="i?id=276396053-04-7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7900" y="4437063"/>
            <a:ext cx="3024188" cy="2027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47BC3-1427-43BF-AC33-D8F0F3624E65}" type="datetime1">
              <a:rPr lang="ru-RU"/>
              <a:pPr/>
              <a:t>12.03.2019</a:t>
            </a:fld>
            <a:endParaRPr lang="ru-RU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725"/>
          </a:xfrm>
        </p:spPr>
        <p:txBody>
          <a:bodyPr/>
          <a:lstStyle/>
          <a:p>
            <a:endParaRPr lang="ru-RU" sz="400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04813"/>
            <a:ext cx="8229600" cy="6453187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/>
              <a:t> </a:t>
            </a:r>
            <a:r>
              <a:rPr lang="ru-RU" sz="2400" b="1"/>
              <a:t>Подведем итог</a:t>
            </a:r>
            <a:r>
              <a:rPr lang="ru-RU" sz="2400"/>
              <a:t>: нами построена структура данных, состоящая из трёх взаимосвязанных таблиц, являющаяся табличной формой информационной модели предметной области «Приёмная компания в университете».</a:t>
            </a:r>
          </a:p>
          <a:p>
            <a:pPr algn="ctr">
              <a:buFontTx/>
              <a:buNone/>
            </a:pPr>
            <a:r>
              <a:rPr lang="ru-RU" sz="2400" b="1"/>
              <a:t>Задание</a:t>
            </a:r>
            <a:r>
              <a:rPr lang="ru-RU" sz="2400"/>
              <a:t>: разработайте по аналогии информационную модель «Школа». Модель должна быть представлена в графической и табличной форме</a:t>
            </a:r>
            <a:r>
              <a:rPr lang="ru-RU" sz="2800"/>
              <a:t>.</a:t>
            </a:r>
          </a:p>
        </p:txBody>
      </p:sp>
      <p:pic>
        <p:nvPicPr>
          <p:cNvPr id="29700" name="Picture 4" descr="i?id=177691219-42-7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4221163"/>
            <a:ext cx="3168650" cy="238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1" name="Picture 5" descr="i?id=116574859-14-7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588" y="4581525"/>
            <a:ext cx="2014537" cy="201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4" name="Rectangle 10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9850"/>
          </a:xfrm>
        </p:spPr>
        <p:txBody>
          <a:bodyPr/>
          <a:lstStyle/>
          <a:p>
            <a:endParaRPr lang="ru-RU" sz="4000"/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692150"/>
            <a:ext cx="8229600" cy="2160588"/>
          </a:xfrm>
        </p:spPr>
        <p:txBody>
          <a:bodyPr/>
          <a:lstStyle/>
          <a:p>
            <a:pPr>
              <a:buFontTx/>
              <a:buNone/>
            </a:pPr>
            <a:r>
              <a:rPr lang="ru-RU" sz="2800" b="1" i="1" u="sng"/>
              <a:t>Объект моделирования</a:t>
            </a:r>
            <a:r>
              <a:rPr lang="ru-RU" sz="2800"/>
              <a:t> – процесс приёма в ВУЗ (университет)</a:t>
            </a:r>
          </a:p>
          <a:p>
            <a:pPr>
              <a:buFontTx/>
              <a:buNone/>
            </a:pPr>
            <a:r>
              <a:rPr lang="ru-RU" sz="2800" b="1" i="1" u="sng"/>
              <a:t>Предметная область</a:t>
            </a:r>
            <a:r>
              <a:rPr lang="ru-RU" sz="2800"/>
              <a:t> – работа приёмной комиссии</a:t>
            </a:r>
          </a:p>
          <a:p>
            <a:endParaRPr lang="ru-RU" sz="2800"/>
          </a:p>
        </p:txBody>
      </p:sp>
      <p:graphicFrame>
        <p:nvGraphicFramePr>
          <p:cNvPr id="6155" name="Object 11"/>
          <p:cNvGraphicFramePr>
            <a:graphicFrameLocks noChangeAspect="1"/>
          </p:cNvGraphicFramePr>
          <p:nvPr>
            <p:ph sz="half" idx="2"/>
          </p:nvPr>
        </p:nvGraphicFramePr>
        <p:xfrm>
          <a:off x="503238" y="3938588"/>
          <a:ext cx="8137525" cy="2187575"/>
        </p:xfrm>
        <a:graphic>
          <a:graphicData uri="http://schemas.openxmlformats.org/presentationml/2006/ole">
            <p:oleObj spid="_x0000_s6155" name="Диаграмма" r:id="rId3" imgW="8220075" imgH="2209800" progId="MSGraph.Chart.8">
              <p:embed followColorScheme="full"/>
            </p:oleObj>
          </a:graphicData>
        </a:graphic>
      </p:graphicFrame>
      <p:pic>
        <p:nvPicPr>
          <p:cNvPr id="6157" name="Picture 13" descr="i?id=71109809-12-7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51050" y="2924175"/>
            <a:ext cx="4459288" cy="3359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/>
            </a:r>
            <a:br>
              <a:rPr lang="ru-RU" sz="4000"/>
            </a:br>
            <a:r>
              <a:rPr lang="ru-RU" sz="4000"/>
              <a:t/>
            </a:r>
            <a:br>
              <a:rPr lang="ru-RU" sz="4000"/>
            </a:br>
            <a:endParaRPr lang="ru-RU" sz="4000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333375"/>
            <a:ext cx="8229600" cy="5792788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2400" b="1">
                <a:hlinkClick r:id="rId2" action="ppaction://hlinksldjump"/>
              </a:rPr>
              <a:t>1 этап</a:t>
            </a:r>
            <a:r>
              <a:rPr lang="ru-RU" sz="2400">
                <a:hlinkClick r:id="rId2" action="ppaction://hlinksldjump"/>
              </a:rPr>
              <a:t> </a:t>
            </a:r>
            <a:r>
              <a:rPr lang="ru-RU" sz="2400"/>
              <a:t>–</a:t>
            </a:r>
            <a:r>
              <a:rPr lang="ru-RU" sz="2400" b="1"/>
              <a:t>подготовительный:</a:t>
            </a:r>
            <a:r>
              <a:rPr lang="ru-RU" sz="2400"/>
              <a:t> предоставление информации о вузе, его факультетах для принятия решения о поступлении на конкретный факультет, на конкретную специальность.</a:t>
            </a:r>
          </a:p>
          <a:p>
            <a:pPr algn="ctr">
              <a:buFontTx/>
              <a:buNone/>
            </a:pPr>
            <a:r>
              <a:rPr lang="ru-RU" sz="2400" b="1" u="sng">
                <a:solidFill>
                  <a:schemeClr val="folHlink"/>
                </a:solidFill>
              </a:rPr>
              <a:t>2 этап</a:t>
            </a:r>
            <a:r>
              <a:rPr lang="ru-RU" sz="2400"/>
              <a:t> – приём документов  от абитуриентов, оформление документации.</a:t>
            </a:r>
          </a:p>
          <a:p>
            <a:pPr algn="ctr">
              <a:buFontTx/>
              <a:buNone/>
            </a:pPr>
            <a:r>
              <a:rPr lang="ru-RU" sz="2400" b="1" u="sng">
                <a:solidFill>
                  <a:schemeClr val="folHlink"/>
                </a:solidFill>
              </a:rPr>
              <a:t>3 этап</a:t>
            </a:r>
            <a:r>
              <a:rPr lang="ru-RU" sz="2400"/>
              <a:t> – сдача абитуриентами приёмных экзаменов, обработка результатов.</a:t>
            </a:r>
          </a:p>
          <a:p>
            <a:pPr algn="ctr">
              <a:buFontTx/>
              <a:buNone/>
            </a:pPr>
            <a:r>
              <a:rPr lang="ru-RU" sz="2400" b="1" u="sng">
                <a:solidFill>
                  <a:schemeClr val="folHlink"/>
                </a:solidFill>
              </a:rPr>
              <a:t>4 этап</a:t>
            </a:r>
            <a:r>
              <a:rPr lang="ru-RU" sz="2400"/>
              <a:t> – процедура зачисления по результатам экзаменов.</a:t>
            </a:r>
          </a:p>
        </p:txBody>
      </p:sp>
      <p:pic>
        <p:nvPicPr>
          <p:cNvPr id="10246" name="Picture 6" descr="i?id=351509869-26-7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2138" y="4437063"/>
            <a:ext cx="2879725" cy="2166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7" name="AutoShape 7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596188" y="5949950"/>
            <a:ext cx="647700" cy="647700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18488" cy="908050"/>
          </a:xfrm>
        </p:spPr>
        <p:txBody>
          <a:bodyPr/>
          <a:lstStyle/>
          <a:p>
            <a:r>
              <a:rPr lang="ru-RU"/>
              <a:t>1 этап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sz="2800"/>
              <a:t>План приёма в университет</a:t>
            </a:r>
          </a:p>
          <a:p>
            <a:r>
              <a:rPr lang="ru-RU" sz="2800"/>
              <a:t>Факультеты</a:t>
            </a:r>
          </a:p>
          <a:p>
            <a:r>
              <a:rPr lang="ru-RU" sz="2800"/>
              <a:t>Специальности на каждом факультете</a:t>
            </a:r>
          </a:p>
          <a:p>
            <a:r>
              <a:rPr lang="ru-RU" sz="2800"/>
              <a:t>План приёма на каждую специальность</a:t>
            </a:r>
          </a:p>
        </p:txBody>
      </p:sp>
      <p:pic>
        <p:nvPicPr>
          <p:cNvPr id="13318" name="Picture 6" descr="i?id=280208556-31-7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313" y="1125538"/>
            <a:ext cx="3671887" cy="2725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9" name="AutoShape 7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027988" y="5949950"/>
            <a:ext cx="431800" cy="503238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30175"/>
          </a:xfrm>
        </p:spPr>
        <p:txBody>
          <a:bodyPr/>
          <a:lstStyle/>
          <a:p>
            <a:endParaRPr lang="ru-RU" sz="400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49275"/>
            <a:ext cx="8229600" cy="5576888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2800"/>
              <a:t>Все данные о которых говорилось выше, могут быть объединены в трёхуровневую иерархическую структуру, представленную в виде графа.</a:t>
            </a:r>
          </a:p>
        </p:txBody>
      </p:sp>
      <p:pic>
        <p:nvPicPr>
          <p:cNvPr id="18436" name="Picture 4" descr="i?id=119209301-52-7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975" y="3213100"/>
            <a:ext cx="4176713" cy="310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Oval 6"/>
          <p:cNvSpPr>
            <a:spLocks noChangeArrowheads="1"/>
          </p:cNvSpPr>
          <p:nvPr/>
        </p:nvSpPr>
        <p:spPr bwMode="auto">
          <a:xfrm>
            <a:off x="3419475" y="549275"/>
            <a:ext cx="2447925" cy="647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800" b="1"/>
              <a:t>Университет</a:t>
            </a:r>
          </a:p>
        </p:txBody>
      </p:sp>
      <p:sp>
        <p:nvSpPr>
          <p:cNvPr id="15367" name="Oval 7"/>
          <p:cNvSpPr>
            <a:spLocks noChangeArrowheads="1"/>
          </p:cNvSpPr>
          <p:nvPr/>
        </p:nvSpPr>
        <p:spPr bwMode="auto">
          <a:xfrm>
            <a:off x="250825" y="1700213"/>
            <a:ext cx="2233613" cy="7207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800" b="1"/>
              <a:t>Юридический</a:t>
            </a:r>
          </a:p>
        </p:txBody>
      </p:sp>
      <p:sp>
        <p:nvSpPr>
          <p:cNvPr id="15368" name="Oval 8"/>
          <p:cNvSpPr>
            <a:spLocks noChangeArrowheads="1"/>
          </p:cNvSpPr>
          <p:nvPr/>
        </p:nvSpPr>
        <p:spPr bwMode="auto">
          <a:xfrm>
            <a:off x="3132138" y="1916113"/>
            <a:ext cx="2447925" cy="5762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800" b="1"/>
              <a:t>Исторический</a:t>
            </a:r>
          </a:p>
        </p:txBody>
      </p:sp>
      <p:sp>
        <p:nvSpPr>
          <p:cNvPr id="15369" name="Oval 9"/>
          <p:cNvSpPr>
            <a:spLocks noChangeArrowheads="1"/>
          </p:cNvSpPr>
          <p:nvPr/>
        </p:nvSpPr>
        <p:spPr bwMode="auto">
          <a:xfrm>
            <a:off x="6372225" y="1844675"/>
            <a:ext cx="2519363" cy="6477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800" b="1"/>
              <a:t>Экономический</a:t>
            </a:r>
          </a:p>
        </p:txBody>
      </p:sp>
      <p:sp>
        <p:nvSpPr>
          <p:cNvPr id="15370" name="Oval 10"/>
          <p:cNvSpPr>
            <a:spLocks noChangeArrowheads="1"/>
          </p:cNvSpPr>
          <p:nvPr/>
        </p:nvSpPr>
        <p:spPr bwMode="auto">
          <a:xfrm>
            <a:off x="250825" y="3429000"/>
            <a:ext cx="1871663" cy="5048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800" b="1"/>
              <a:t>История</a:t>
            </a:r>
          </a:p>
        </p:txBody>
      </p:sp>
      <p:sp>
        <p:nvSpPr>
          <p:cNvPr id="15371" name="Oval 11"/>
          <p:cNvSpPr>
            <a:spLocks noChangeArrowheads="1"/>
          </p:cNvSpPr>
          <p:nvPr/>
        </p:nvSpPr>
        <p:spPr bwMode="auto">
          <a:xfrm>
            <a:off x="2411413" y="3500438"/>
            <a:ext cx="1873250" cy="43338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800" b="1"/>
              <a:t>Политология</a:t>
            </a:r>
          </a:p>
        </p:txBody>
      </p:sp>
      <p:sp>
        <p:nvSpPr>
          <p:cNvPr id="15372" name="Oval 12"/>
          <p:cNvSpPr>
            <a:spLocks noChangeArrowheads="1"/>
          </p:cNvSpPr>
          <p:nvPr/>
        </p:nvSpPr>
        <p:spPr bwMode="auto">
          <a:xfrm>
            <a:off x="4716463" y="3429000"/>
            <a:ext cx="2016125" cy="7921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800" b="1"/>
              <a:t>Финансы и</a:t>
            </a:r>
          </a:p>
          <a:p>
            <a:pPr algn="ctr"/>
            <a:r>
              <a:rPr lang="ru-RU" sz="1800" b="1"/>
              <a:t>кредит</a:t>
            </a:r>
          </a:p>
        </p:txBody>
      </p:sp>
      <p:sp>
        <p:nvSpPr>
          <p:cNvPr id="15373" name="Oval 13"/>
          <p:cNvSpPr>
            <a:spLocks noChangeArrowheads="1"/>
          </p:cNvSpPr>
          <p:nvPr/>
        </p:nvSpPr>
        <p:spPr bwMode="auto">
          <a:xfrm>
            <a:off x="7272338" y="3429000"/>
            <a:ext cx="1871662" cy="863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800" b="1"/>
              <a:t>Бухгалтерский</a:t>
            </a:r>
          </a:p>
          <a:p>
            <a:pPr algn="ctr"/>
            <a:r>
              <a:rPr lang="ru-RU" sz="1800" b="1"/>
              <a:t>учёт</a:t>
            </a:r>
          </a:p>
        </p:txBody>
      </p:sp>
      <p:sp>
        <p:nvSpPr>
          <p:cNvPr id="15374" name="Oval 14"/>
          <p:cNvSpPr>
            <a:spLocks noChangeArrowheads="1"/>
          </p:cNvSpPr>
          <p:nvPr/>
        </p:nvSpPr>
        <p:spPr bwMode="auto">
          <a:xfrm>
            <a:off x="0" y="5013325"/>
            <a:ext cx="1258888" cy="5032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800" b="1"/>
              <a:t>Кротов</a:t>
            </a:r>
          </a:p>
        </p:txBody>
      </p:sp>
      <p:sp>
        <p:nvSpPr>
          <p:cNvPr id="15375" name="Oval 15"/>
          <p:cNvSpPr>
            <a:spLocks noChangeArrowheads="1"/>
          </p:cNvSpPr>
          <p:nvPr/>
        </p:nvSpPr>
        <p:spPr bwMode="auto">
          <a:xfrm>
            <a:off x="1619250" y="5157788"/>
            <a:ext cx="1152525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800" b="1"/>
              <a:t>Анохин</a:t>
            </a:r>
          </a:p>
        </p:txBody>
      </p:sp>
      <p:sp>
        <p:nvSpPr>
          <p:cNvPr id="15376" name="Oval 16"/>
          <p:cNvSpPr>
            <a:spLocks noChangeArrowheads="1"/>
          </p:cNvSpPr>
          <p:nvPr/>
        </p:nvSpPr>
        <p:spPr bwMode="auto">
          <a:xfrm>
            <a:off x="971550" y="5805488"/>
            <a:ext cx="1152525" cy="5032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800" b="1"/>
              <a:t>Петров</a:t>
            </a:r>
          </a:p>
        </p:txBody>
      </p:sp>
      <p:sp>
        <p:nvSpPr>
          <p:cNvPr id="15377" name="Oval 17"/>
          <p:cNvSpPr>
            <a:spLocks noChangeArrowheads="1"/>
          </p:cNvSpPr>
          <p:nvPr/>
        </p:nvSpPr>
        <p:spPr bwMode="auto">
          <a:xfrm>
            <a:off x="3132138" y="5084763"/>
            <a:ext cx="1295400" cy="5048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800" b="1"/>
              <a:t>Волков</a:t>
            </a:r>
          </a:p>
        </p:txBody>
      </p:sp>
      <p:sp>
        <p:nvSpPr>
          <p:cNvPr id="15378" name="Oval 18"/>
          <p:cNvSpPr>
            <a:spLocks noChangeArrowheads="1"/>
          </p:cNvSpPr>
          <p:nvPr/>
        </p:nvSpPr>
        <p:spPr bwMode="auto">
          <a:xfrm>
            <a:off x="4787900" y="5084763"/>
            <a:ext cx="1223963" cy="5048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800" b="1"/>
              <a:t>Иванова</a:t>
            </a:r>
          </a:p>
        </p:txBody>
      </p:sp>
      <p:sp>
        <p:nvSpPr>
          <p:cNvPr id="15379" name="Oval 19"/>
          <p:cNvSpPr>
            <a:spLocks noChangeArrowheads="1"/>
          </p:cNvSpPr>
          <p:nvPr/>
        </p:nvSpPr>
        <p:spPr bwMode="auto">
          <a:xfrm>
            <a:off x="6227763" y="5157788"/>
            <a:ext cx="1296987" cy="5032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800" b="1"/>
              <a:t>Смирнов</a:t>
            </a:r>
          </a:p>
        </p:txBody>
      </p:sp>
      <p:sp>
        <p:nvSpPr>
          <p:cNvPr id="15380" name="Oval 20"/>
          <p:cNvSpPr>
            <a:spLocks noChangeArrowheads="1"/>
          </p:cNvSpPr>
          <p:nvPr/>
        </p:nvSpPr>
        <p:spPr bwMode="auto">
          <a:xfrm>
            <a:off x="7812088" y="5229225"/>
            <a:ext cx="1008062" cy="5048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800" b="1"/>
              <a:t>Кузин</a:t>
            </a:r>
          </a:p>
        </p:txBody>
      </p:sp>
      <p:sp>
        <p:nvSpPr>
          <p:cNvPr id="15381" name="Oval 21"/>
          <p:cNvSpPr>
            <a:spLocks noChangeArrowheads="1"/>
          </p:cNvSpPr>
          <p:nvPr/>
        </p:nvSpPr>
        <p:spPr bwMode="auto">
          <a:xfrm>
            <a:off x="5724525" y="6092825"/>
            <a:ext cx="1511300" cy="431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800" b="1"/>
              <a:t>Сидорова</a:t>
            </a:r>
          </a:p>
        </p:txBody>
      </p:sp>
      <p:sp>
        <p:nvSpPr>
          <p:cNvPr id="15382" name="Line 22"/>
          <p:cNvSpPr>
            <a:spLocks noChangeShapeType="1"/>
          </p:cNvSpPr>
          <p:nvPr/>
        </p:nvSpPr>
        <p:spPr bwMode="auto">
          <a:xfrm flipH="1">
            <a:off x="2051050" y="1052513"/>
            <a:ext cx="1512888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83" name="Line 23"/>
          <p:cNvSpPr>
            <a:spLocks noChangeShapeType="1"/>
          </p:cNvSpPr>
          <p:nvPr/>
        </p:nvSpPr>
        <p:spPr bwMode="auto">
          <a:xfrm flipH="1">
            <a:off x="4500563" y="1196975"/>
            <a:ext cx="71437" cy="792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84" name="Line 24"/>
          <p:cNvSpPr>
            <a:spLocks noChangeShapeType="1"/>
          </p:cNvSpPr>
          <p:nvPr/>
        </p:nvSpPr>
        <p:spPr bwMode="auto">
          <a:xfrm>
            <a:off x="5795963" y="981075"/>
            <a:ext cx="1081087" cy="935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85" name="Line 25"/>
          <p:cNvSpPr>
            <a:spLocks noChangeShapeType="1"/>
          </p:cNvSpPr>
          <p:nvPr/>
        </p:nvSpPr>
        <p:spPr bwMode="auto">
          <a:xfrm flipH="1">
            <a:off x="3563938" y="1196975"/>
            <a:ext cx="503237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86" name="Line 26"/>
          <p:cNvSpPr>
            <a:spLocks noChangeShapeType="1"/>
          </p:cNvSpPr>
          <p:nvPr/>
        </p:nvSpPr>
        <p:spPr bwMode="auto">
          <a:xfrm>
            <a:off x="5292725" y="1125538"/>
            <a:ext cx="574675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91" name="Line 31"/>
          <p:cNvSpPr>
            <a:spLocks noChangeShapeType="1"/>
          </p:cNvSpPr>
          <p:nvPr/>
        </p:nvSpPr>
        <p:spPr bwMode="auto">
          <a:xfrm flipH="1">
            <a:off x="1547813" y="2420938"/>
            <a:ext cx="1944687" cy="1008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92" name="Line 32"/>
          <p:cNvSpPr>
            <a:spLocks noChangeShapeType="1"/>
          </p:cNvSpPr>
          <p:nvPr/>
        </p:nvSpPr>
        <p:spPr bwMode="auto">
          <a:xfrm flipH="1">
            <a:off x="3563938" y="2492375"/>
            <a:ext cx="431800" cy="1008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93" name="Line 33"/>
          <p:cNvSpPr>
            <a:spLocks noChangeShapeType="1"/>
          </p:cNvSpPr>
          <p:nvPr/>
        </p:nvSpPr>
        <p:spPr bwMode="auto">
          <a:xfrm flipH="1">
            <a:off x="5940425" y="2420938"/>
            <a:ext cx="936625" cy="1008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94" name="Line 34"/>
          <p:cNvSpPr>
            <a:spLocks noChangeShapeType="1"/>
          </p:cNvSpPr>
          <p:nvPr/>
        </p:nvSpPr>
        <p:spPr bwMode="auto">
          <a:xfrm>
            <a:off x="8027988" y="2492375"/>
            <a:ext cx="215900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95" name="Line 35"/>
          <p:cNvSpPr>
            <a:spLocks noChangeShapeType="1"/>
          </p:cNvSpPr>
          <p:nvPr/>
        </p:nvSpPr>
        <p:spPr bwMode="auto">
          <a:xfrm flipH="1">
            <a:off x="0" y="2276475"/>
            <a:ext cx="539750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96" name="Line 36"/>
          <p:cNvSpPr>
            <a:spLocks noChangeShapeType="1"/>
          </p:cNvSpPr>
          <p:nvPr/>
        </p:nvSpPr>
        <p:spPr bwMode="auto">
          <a:xfrm>
            <a:off x="1187450" y="2420938"/>
            <a:ext cx="71438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97" name="Line 37"/>
          <p:cNvSpPr>
            <a:spLocks noChangeShapeType="1"/>
          </p:cNvSpPr>
          <p:nvPr/>
        </p:nvSpPr>
        <p:spPr bwMode="auto">
          <a:xfrm flipH="1">
            <a:off x="684213" y="3933825"/>
            <a:ext cx="215900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98" name="Line 38"/>
          <p:cNvSpPr>
            <a:spLocks noChangeShapeType="1"/>
          </p:cNvSpPr>
          <p:nvPr/>
        </p:nvSpPr>
        <p:spPr bwMode="auto">
          <a:xfrm>
            <a:off x="1258888" y="3933825"/>
            <a:ext cx="217487" cy="1871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399" name="Line 39"/>
          <p:cNvSpPr>
            <a:spLocks noChangeShapeType="1"/>
          </p:cNvSpPr>
          <p:nvPr/>
        </p:nvSpPr>
        <p:spPr bwMode="auto">
          <a:xfrm flipH="1">
            <a:off x="323850" y="3860800"/>
            <a:ext cx="215900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400" name="Line 40"/>
          <p:cNvSpPr>
            <a:spLocks noChangeShapeType="1"/>
          </p:cNvSpPr>
          <p:nvPr/>
        </p:nvSpPr>
        <p:spPr bwMode="auto">
          <a:xfrm flipH="1">
            <a:off x="2268538" y="3933825"/>
            <a:ext cx="503237" cy="12239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401" name="Line 41"/>
          <p:cNvSpPr>
            <a:spLocks noChangeShapeType="1"/>
          </p:cNvSpPr>
          <p:nvPr/>
        </p:nvSpPr>
        <p:spPr bwMode="auto">
          <a:xfrm>
            <a:off x="3635375" y="3933825"/>
            <a:ext cx="215900" cy="11509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402" name="Line 42"/>
          <p:cNvSpPr>
            <a:spLocks noChangeShapeType="1"/>
          </p:cNvSpPr>
          <p:nvPr/>
        </p:nvSpPr>
        <p:spPr bwMode="auto">
          <a:xfrm>
            <a:off x="1619250" y="3933825"/>
            <a:ext cx="360363" cy="574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403" name="Line 43"/>
          <p:cNvSpPr>
            <a:spLocks noChangeShapeType="1"/>
          </p:cNvSpPr>
          <p:nvPr/>
        </p:nvSpPr>
        <p:spPr bwMode="auto">
          <a:xfrm flipH="1">
            <a:off x="3059113" y="3933825"/>
            <a:ext cx="144462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404" name="Line 44"/>
          <p:cNvSpPr>
            <a:spLocks noChangeShapeType="1"/>
          </p:cNvSpPr>
          <p:nvPr/>
        </p:nvSpPr>
        <p:spPr bwMode="auto">
          <a:xfrm>
            <a:off x="3995738" y="3860800"/>
            <a:ext cx="288925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405" name="Line 45"/>
          <p:cNvSpPr>
            <a:spLocks noChangeShapeType="1"/>
          </p:cNvSpPr>
          <p:nvPr/>
        </p:nvSpPr>
        <p:spPr bwMode="auto">
          <a:xfrm flipH="1">
            <a:off x="5435600" y="4221163"/>
            <a:ext cx="144463" cy="86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406" name="Line 46"/>
          <p:cNvSpPr>
            <a:spLocks noChangeShapeType="1"/>
          </p:cNvSpPr>
          <p:nvPr/>
        </p:nvSpPr>
        <p:spPr bwMode="auto">
          <a:xfrm>
            <a:off x="5940425" y="4221163"/>
            <a:ext cx="287338" cy="1944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407" name="Line 47"/>
          <p:cNvSpPr>
            <a:spLocks noChangeShapeType="1"/>
          </p:cNvSpPr>
          <p:nvPr/>
        </p:nvSpPr>
        <p:spPr bwMode="auto">
          <a:xfrm flipH="1">
            <a:off x="4716463" y="4149725"/>
            <a:ext cx="287337" cy="574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408" name="Line 48"/>
          <p:cNvSpPr>
            <a:spLocks noChangeShapeType="1"/>
          </p:cNvSpPr>
          <p:nvPr/>
        </p:nvSpPr>
        <p:spPr bwMode="auto">
          <a:xfrm flipH="1">
            <a:off x="7019925" y="4149725"/>
            <a:ext cx="576263" cy="1008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409" name="Line 49"/>
          <p:cNvSpPr>
            <a:spLocks noChangeShapeType="1"/>
          </p:cNvSpPr>
          <p:nvPr/>
        </p:nvSpPr>
        <p:spPr bwMode="auto">
          <a:xfrm>
            <a:off x="8388350" y="4292600"/>
            <a:ext cx="71438" cy="1008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410" name="Line 50"/>
          <p:cNvSpPr>
            <a:spLocks noChangeShapeType="1"/>
          </p:cNvSpPr>
          <p:nvPr/>
        </p:nvSpPr>
        <p:spPr bwMode="auto">
          <a:xfrm>
            <a:off x="6516688" y="4076700"/>
            <a:ext cx="215900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411" name="Line 51"/>
          <p:cNvSpPr>
            <a:spLocks noChangeShapeType="1"/>
          </p:cNvSpPr>
          <p:nvPr/>
        </p:nvSpPr>
        <p:spPr bwMode="auto">
          <a:xfrm flipH="1">
            <a:off x="7812088" y="4292600"/>
            <a:ext cx="144462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5412" name="Line 52"/>
          <p:cNvSpPr>
            <a:spLocks noChangeShapeType="1"/>
          </p:cNvSpPr>
          <p:nvPr/>
        </p:nvSpPr>
        <p:spPr bwMode="auto">
          <a:xfrm>
            <a:off x="8748713" y="4221163"/>
            <a:ext cx="395287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725"/>
          </a:xfrm>
        </p:spPr>
        <p:txBody>
          <a:bodyPr/>
          <a:lstStyle/>
          <a:p>
            <a:endParaRPr lang="ru-RU" sz="400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549275"/>
            <a:ext cx="8229600" cy="1366838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2400"/>
              <a:t>Для каждого уровня дерева создаётся таблица</a:t>
            </a:r>
          </a:p>
          <a:p>
            <a:pPr algn="ctr">
              <a:buFontTx/>
              <a:buNone/>
            </a:pPr>
            <a:r>
              <a:rPr lang="ru-RU" sz="2400"/>
              <a:t>своего типа.</a:t>
            </a:r>
          </a:p>
          <a:p>
            <a:pPr algn="ctr">
              <a:buFontTx/>
              <a:buNone/>
            </a:pPr>
            <a:r>
              <a:rPr lang="ru-RU" sz="2400" b="1"/>
              <a:t>Таблица 1.Факультеты</a:t>
            </a:r>
          </a:p>
          <a:p>
            <a:pPr algn="ctr">
              <a:buFontTx/>
              <a:buNone/>
            </a:pPr>
            <a:endParaRPr lang="ru-RU" sz="2400"/>
          </a:p>
        </p:txBody>
      </p:sp>
      <p:graphicFrame>
        <p:nvGraphicFramePr>
          <p:cNvPr id="17484" name="Group 76"/>
          <p:cNvGraphicFramePr>
            <a:graphicFrameLocks noGrp="1"/>
          </p:cNvGraphicFramePr>
          <p:nvPr>
            <p:ph sz="half" idx="2"/>
          </p:nvPr>
        </p:nvGraphicFramePr>
        <p:xfrm>
          <a:off x="323850" y="2060575"/>
          <a:ext cx="8435975" cy="3937000"/>
        </p:xfrm>
        <a:graphic>
          <a:graphicData uri="http://schemas.openxmlformats.org/drawingml/2006/table">
            <a:tbl>
              <a:tblPr/>
              <a:tblGrid>
                <a:gridCol w="2224088"/>
                <a:gridCol w="1993900"/>
                <a:gridCol w="1912937"/>
                <a:gridCol w="2305050"/>
              </a:tblGrid>
              <a:tr h="990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Название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факультета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Экзамен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Экзамен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Экзамен 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экономический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математика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география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русский язык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2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исторический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история Отечества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иностранный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язык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сочинение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юридический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русский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язык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иностранный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язык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обществознание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85492-3A4F-4580-A62F-5949555F27F9}" type="datetime1">
              <a:rPr lang="ru-RU"/>
              <a:pPr/>
              <a:t>12.03.2019</a:t>
            </a:fld>
            <a:endParaRPr lang="ru-RU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30175"/>
          </a:xfrm>
        </p:spPr>
        <p:txBody>
          <a:bodyPr/>
          <a:lstStyle/>
          <a:p>
            <a:endParaRPr lang="ru-RU" sz="4000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620713"/>
            <a:ext cx="8229600" cy="3165475"/>
          </a:xfrm>
        </p:spPr>
        <p:txBody>
          <a:bodyPr/>
          <a:lstStyle/>
          <a:p>
            <a:pPr>
              <a:buFontTx/>
              <a:buNone/>
            </a:pPr>
            <a:r>
              <a:rPr lang="ru-RU" sz="2400" b="1"/>
              <a:t>Таблица 2. Специальности</a:t>
            </a:r>
          </a:p>
        </p:txBody>
      </p:sp>
      <p:graphicFrame>
        <p:nvGraphicFramePr>
          <p:cNvPr id="20528" name="Group 48"/>
          <p:cNvGraphicFramePr>
            <a:graphicFrameLocks noGrp="1"/>
          </p:cNvGraphicFramePr>
          <p:nvPr>
            <p:ph sz="half" idx="2"/>
          </p:nvPr>
        </p:nvGraphicFramePr>
        <p:xfrm>
          <a:off x="457200" y="1268413"/>
          <a:ext cx="8229600" cy="5473700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  <a:gridCol w="2743200"/>
              </a:tblGrid>
              <a:tr h="608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Название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специальности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Название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факультета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План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приёма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6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Финансы и кредит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экономический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8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Бухгалтерский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Учёт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экономический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6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История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исторический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8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Политология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исторический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6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Юриспруденция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юридический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8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Социальная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Работа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юридический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6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/>
              <a:t>При описании структуры таблицы достаточно указать её имя и перечислить заголовки всех столбцов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body" sz="half" idx="3"/>
          </p:nvPr>
        </p:nvSpPr>
        <p:spPr>
          <a:xfrm flipV="1">
            <a:off x="457200" y="6126163"/>
            <a:ext cx="8229600" cy="69850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ru-RU" sz="800"/>
          </a:p>
        </p:txBody>
      </p:sp>
      <p:graphicFrame>
        <p:nvGraphicFramePr>
          <p:cNvPr id="22548" name="Group 20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4038600" cy="4565652"/>
        </p:xfrm>
        <a:graphic>
          <a:graphicData uri="http://schemas.openxmlformats.org/drawingml/2006/table">
            <a:tbl>
              <a:tblPr/>
              <a:tblGrid>
                <a:gridCol w="4038600"/>
              </a:tblGrid>
              <a:tr h="912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Факультеты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2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Название факультета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Экзамен 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2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Экзамен 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2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Экзамен 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2560" name="Group 32"/>
          <p:cNvGraphicFramePr>
            <a:graphicFrameLocks noGrp="1"/>
          </p:cNvGraphicFramePr>
          <p:nvPr>
            <p:ph sz="quarter" idx="2"/>
          </p:nvPr>
        </p:nvGraphicFramePr>
        <p:xfrm>
          <a:off x="5003800" y="1600200"/>
          <a:ext cx="3683000" cy="4492626"/>
        </p:xfrm>
        <a:graphic>
          <a:graphicData uri="http://schemas.openxmlformats.org/drawingml/2006/table">
            <a:tbl>
              <a:tblPr/>
              <a:tblGrid>
                <a:gridCol w="3683000"/>
              </a:tblGrid>
              <a:tr h="1123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Специальности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22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Название специальности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23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Название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факультета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22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План приёма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498</Words>
  <Application>Microsoft Office PowerPoint</Application>
  <PresentationFormat>Экран (4:3)</PresentationFormat>
  <Paragraphs>131</Paragraphs>
  <Slides>13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6" baseType="lpstr">
      <vt:lpstr>Arial</vt:lpstr>
      <vt:lpstr>Оформление по умолчанию</vt:lpstr>
      <vt:lpstr>Диаграмма Microsoft Graph</vt:lpstr>
      <vt:lpstr>Пример структуры данных - модели предметной области</vt:lpstr>
      <vt:lpstr>Слайд 2</vt:lpstr>
      <vt:lpstr>  </vt:lpstr>
      <vt:lpstr>1 этап</vt:lpstr>
      <vt:lpstr>Слайд 5</vt:lpstr>
      <vt:lpstr>Слайд 6</vt:lpstr>
      <vt:lpstr>Слайд 7</vt:lpstr>
      <vt:lpstr>Слайд 8</vt:lpstr>
      <vt:lpstr>При описании структуры таблицы достаточно указать её имя и перечислить заголовки всех столбцов</vt:lpstr>
      <vt:lpstr>Слайд 10</vt:lpstr>
      <vt:lpstr>Слайд 11</vt:lpstr>
      <vt:lpstr>Слайд 12</vt:lpstr>
      <vt:lpstr>Слайд 13</vt:lpstr>
    </vt:vector>
  </TitlesOfParts>
  <Company>МОУ "ЛСОШ№7"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Пример структуры данных - модели предметной области</dc:title>
  <dc:creator>Валентина</dc:creator>
  <cp:lastModifiedBy>Администратор</cp:lastModifiedBy>
  <cp:revision>5</cp:revision>
  <dcterms:created xsi:type="dcterms:W3CDTF">2012-02-09T18:48:16Z</dcterms:created>
  <dcterms:modified xsi:type="dcterms:W3CDTF">2019-03-12T05:33:15Z</dcterms:modified>
</cp:coreProperties>
</file>