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3" r:id="rId2"/>
    <p:sldId id="256" r:id="rId3"/>
    <p:sldId id="304" r:id="rId4"/>
    <p:sldId id="303" r:id="rId5"/>
    <p:sldId id="258" r:id="rId6"/>
    <p:sldId id="263" r:id="rId7"/>
    <p:sldId id="274" r:id="rId8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00"/>
    <a:srgbClr val="9933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86" autoAdjust="0"/>
    <p:restoredTop sz="97022" autoAdjust="0"/>
  </p:normalViewPr>
  <p:slideViewPr>
    <p:cSldViewPr>
      <p:cViewPr>
        <p:scale>
          <a:sx n="75" d="100"/>
          <a:sy n="75" d="100"/>
        </p:scale>
        <p:origin x="-744" y="-7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C9C2C17-3197-4818-B823-68053632D4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F2E4B-6E6B-45FD-B795-B3EB73EADF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01CAE-0763-4324-87A6-EFA6D97184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66833-F3D7-4C2B-A3B2-059CFB2A2B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3D68CFD-C463-4140-961A-C450B5238E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2C3199F-2C41-40A2-8E55-F22A211DA8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DF9A8A6-B755-4197-B04F-4111D6C5C8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pull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5FFAB-05D0-4B9F-8A73-536B3A6208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76DDC15-F7AE-4CC1-AC54-5960551D37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B7D0E-F945-4E12-86BB-50D58A2E3E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EE1D4670-5972-41B5-BA61-3E5321F08D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91D3D78-3E90-4C35-AA76-8421691631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1" r:id="rId2"/>
    <p:sldLayoutId id="2147483696" r:id="rId3"/>
    <p:sldLayoutId id="2147483697" r:id="rId4"/>
    <p:sldLayoutId id="2147483698" r:id="rId5"/>
    <p:sldLayoutId id="2147483692" r:id="rId6"/>
    <p:sldLayoutId id="2147483699" r:id="rId7"/>
    <p:sldLayoutId id="2147483693" r:id="rId8"/>
    <p:sldLayoutId id="2147483700" r:id="rId9"/>
    <p:sldLayoutId id="2147483694" r:id="rId10"/>
    <p:sldLayoutId id="2147483701" r:id="rId11"/>
  </p:sldLayoutIdLst>
  <p:transition>
    <p:pull dir="ru"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01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 sz="4000"/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9388" y="1700213"/>
            <a:ext cx="8785225" cy="2519362"/>
          </a:xfrm>
        </p:spPr>
        <p:txBody>
          <a:bodyPr>
            <a:normAutofit/>
          </a:bodyPr>
          <a:lstStyle/>
          <a:p>
            <a:pPr marL="320040" indent="-320040" algn="ctr" fontAlgn="auto">
              <a:spcAft>
                <a:spcPts val="0"/>
              </a:spcAft>
              <a:buFontTx/>
              <a:buNone/>
              <a:defRPr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Исследование математических моделей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1403350" y="2636838"/>
            <a:ext cx="6624638" cy="1190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Приближенное решение уравнений</a:t>
            </a:r>
          </a:p>
        </p:txBody>
      </p:sp>
      <p:sp>
        <p:nvSpPr>
          <p:cNvPr id="9221" name="Прямоугольник 6"/>
          <p:cNvSpPr>
            <a:spLocks noChangeArrowheads="1"/>
          </p:cNvSpPr>
          <p:nvPr/>
        </p:nvSpPr>
        <p:spPr bwMode="auto">
          <a:xfrm>
            <a:off x="4356100" y="4919663"/>
            <a:ext cx="45720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>
                <a:latin typeface="Times New Roman" pitchFamily="18" charset="0"/>
                <a:cs typeface="Times New Roman" pitchFamily="18" charset="0"/>
              </a:rPr>
              <a:t>Выполнила: </a:t>
            </a:r>
          </a:p>
          <a:p>
            <a:pPr algn="r"/>
            <a:r>
              <a:rPr lang="ru-RU">
                <a:latin typeface="Times New Roman" pitchFamily="18" charset="0"/>
                <a:cs typeface="Times New Roman" pitchFamily="18" charset="0"/>
              </a:rPr>
              <a:t>обучающаяся 11 класса</a:t>
            </a:r>
          </a:p>
          <a:p>
            <a:pPr algn="r"/>
            <a:r>
              <a:rPr lang="ru-RU">
                <a:latin typeface="Times New Roman" pitchFamily="18" charset="0"/>
                <a:cs typeface="Times New Roman" pitchFamily="18" charset="0"/>
              </a:rPr>
              <a:t>Рыбачкова Анастасия</a:t>
            </a:r>
          </a:p>
          <a:p>
            <a:pPr algn="r"/>
            <a:r>
              <a:rPr lang="ru-RU">
                <a:latin typeface="Times New Roman" pitchFamily="18" charset="0"/>
                <a:cs typeface="Times New Roman" pitchFamily="18" charset="0"/>
              </a:rPr>
              <a:t>Учитель: </a:t>
            </a:r>
          </a:p>
          <a:p>
            <a:pPr algn="r"/>
            <a:r>
              <a:rPr lang="ru-RU">
                <a:latin typeface="Times New Roman" pitchFamily="18" charset="0"/>
                <a:cs typeface="Times New Roman" pitchFamily="18" charset="0"/>
              </a:rPr>
              <a:t>Долгова Ирина Александровна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404813"/>
            <a:ext cx="7847012" cy="714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 sz="4000" b="1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404813"/>
            <a:ext cx="8964612" cy="6192837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Пусть задана функция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Требуется найти корни уравнения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)=0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           	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(1)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Задача нахождения корней уравнения (1) обычно решается в 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два этапа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первом этапе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изучается расположение корней и проводится их разделение, то есть выделяются области, содержащие только один корень.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втором этапе,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используя начальное приближение, строится итерационный процесс для уточнений корня.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0"/>
            <a:ext cx="7772400" cy="3333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 sz="400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775" y="377825"/>
            <a:ext cx="8785225" cy="1250950"/>
          </a:xfrm>
        </p:spPr>
        <p:txBody>
          <a:bodyPr>
            <a:normAutofit fontScale="70000" lnSpcReduction="2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Определение корней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	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Определение корней можно осуществить графическим или аналитическим способом.</a:t>
            </a:r>
            <a:endParaRPr lang="en-US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	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Для того, чтобы отделить корни графически, нужно построить график функции </a:t>
            </a:r>
            <a: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y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=</a:t>
            </a:r>
            <a: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x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).</a:t>
            </a:r>
            <a:endParaRPr lang="en-US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endParaRPr lang="ru-RU" sz="2800" b="1" dirty="0">
              <a:solidFill>
                <a:srgbClr val="0000FF"/>
              </a:solidFill>
            </a:endParaRP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1258888" y="5373688"/>
            <a:ext cx="7058025" cy="714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V="1">
            <a:off x="1547813" y="2060575"/>
            <a:ext cx="0" cy="36734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166" name="Freeform 6"/>
          <p:cNvSpPr>
            <a:spLocks/>
          </p:cNvSpPr>
          <p:nvPr/>
        </p:nvSpPr>
        <p:spPr bwMode="auto">
          <a:xfrm>
            <a:off x="2339975" y="1916113"/>
            <a:ext cx="3914775" cy="4032250"/>
          </a:xfrm>
          <a:custGeom>
            <a:avLst/>
            <a:gdLst/>
            <a:ahLst/>
            <a:cxnLst>
              <a:cxn ang="0">
                <a:pos x="30" y="2652"/>
              </a:cxn>
              <a:cxn ang="0">
                <a:pos x="24" y="2640"/>
              </a:cxn>
              <a:cxn ang="0">
                <a:pos x="178" y="2614"/>
              </a:cxn>
              <a:cxn ang="0">
                <a:pos x="330" y="2590"/>
              </a:cxn>
              <a:cxn ang="0">
                <a:pos x="338" y="2582"/>
              </a:cxn>
              <a:cxn ang="0">
                <a:pos x="538" y="2542"/>
              </a:cxn>
              <a:cxn ang="0">
                <a:pos x="746" y="2478"/>
              </a:cxn>
              <a:cxn ang="0">
                <a:pos x="898" y="2414"/>
              </a:cxn>
              <a:cxn ang="0">
                <a:pos x="1082" y="2318"/>
              </a:cxn>
              <a:cxn ang="0">
                <a:pos x="1338" y="2094"/>
              </a:cxn>
              <a:cxn ang="0">
                <a:pos x="1692" y="1674"/>
              </a:cxn>
              <a:cxn ang="0">
                <a:pos x="1956" y="1218"/>
              </a:cxn>
              <a:cxn ang="0">
                <a:pos x="2280" y="564"/>
              </a:cxn>
              <a:cxn ang="0">
                <a:pos x="2466" y="0"/>
              </a:cxn>
            </a:cxnLst>
            <a:rect l="0" t="0" r="r" b="b"/>
            <a:pathLst>
              <a:path w="2466" h="2652">
                <a:moveTo>
                  <a:pt x="30" y="2652"/>
                </a:moveTo>
                <a:cubicBezTo>
                  <a:pt x="29" y="2651"/>
                  <a:pt x="0" y="2646"/>
                  <a:pt x="24" y="2640"/>
                </a:cubicBezTo>
                <a:cubicBezTo>
                  <a:pt x="48" y="2634"/>
                  <a:pt x="127" y="2622"/>
                  <a:pt x="178" y="2614"/>
                </a:cubicBezTo>
                <a:cubicBezTo>
                  <a:pt x="229" y="2606"/>
                  <a:pt x="303" y="2595"/>
                  <a:pt x="330" y="2590"/>
                </a:cubicBezTo>
                <a:cubicBezTo>
                  <a:pt x="357" y="2585"/>
                  <a:pt x="303" y="2590"/>
                  <a:pt x="338" y="2582"/>
                </a:cubicBezTo>
                <a:cubicBezTo>
                  <a:pt x="373" y="2574"/>
                  <a:pt x="470" y="2559"/>
                  <a:pt x="538" y="2542"/>
                </a:cubicBezTo>
                <a:cubicBezTo>
                  <a:pt x="606" y="2525"/>
                  <a:pt x="686" y="2499"/>
                  <a:pt x="746" y="2478"/>
                </a:cubicBezTo>
                <a:cubicBezTo>
                  <a:pt x="806" y="2457"/>
                  <a:pt x="842" y="2441"/>
                  <a:pt x="898" y="2414"/>
                </a:cubicBezTo>
                <a:cubicBezTo>
                  <a:pt x="954" y="2387"/>
                  <a:pt x="1009" y="2371"/>
                  <a:pt x="1082" y="2318"/>
                </a:cubicBezTo>
                <a:cubicBezTo>
                  <a:pt x="1155" y="2265"/>
                  <a:pt x="1236" y="2201"/>
                  <a:pt x="1338" y="2094"/>
                </a:cubicBezTo>
                <a:cubicBezTo>
                  <a:pt x="1440" y="1987"/>
                  <a:pt x="1589" y="1820"/>
                  <a:pt x="1692" y="1674"/>
                </a:cubicBezTo>
                <a:cubicBezTo>
                  <a:pt x="1795" y="1528"/>
                  <a:pt x="1858" y="1403"/>
                  <a:pt x="1956" y="1218"/>
                </a:cubicBezTo>
                <a:cubicBezTo>
                  <a:pt x="2054" y="1033"/>
                  <a:pt x="2195" y="767"/>
                  <a:pt x="2280" y="564"/>
                </a:cubicBezTo>
                <a:cubicBezTo>
                  <a:pt x="2365" y="361"/>
                  <a:pt x="2427" y="118"/>
                  <a:pt x="2466" y="0"/>
                </a:cubicBezTo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6227763" y="1844675"/>
            <a:ext cx="0" cy="34559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8172450" y="4868863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latin typeface="Times New Roman" pitchFamily="18" charset="0"/>
              </a:rPr>
              <a:t>X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1273" name="Text Box 10"/>
          <p:cNvSpPr txBox="1">
            <a:spLocks noChangeArrowheads="1"/>
          </p:cNvSpPr>
          <p:nvPr/>
        </p:nvSpPr>
        <p:spPr bwMode="auto">
          <a:xfrm>
            <a:off x="1187450" y="5373688"/>
            <a:ext cx="298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>
                <a:latin typeface="Times New Roman" pitchFamily="18" charset="0"/>
              </a:rPr>
              <a:t>0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1274" name="Text Box 11"/>
          <p:cNvSpPr txBox="1">
            <a:spLocks noChangeArrowheads="1"/>
          </p:cNvSpPr>
          <p:nvPr/>
        </p:nvSpPr>
        <p:spPr bwMode="auto">
          <a:xfrm>
            <a:off x="1763713" y="4941888"/>
            <a:ext cx="319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i="1">
                <a:latin typeface="Times New Roman" pitchFamily="18" charset="0"/>
              </a:rPr>
              <a:t>a</a:t>
            </a:r>
            <a:endParaRPr lang="ru-RU" i="1">
              <a:latin typeface="Times New Roman" pitchFamily="18" charset="0"/>
            </a:endParaRPr>
          </a:p>
        </p:txBody>
      </p:sp>
      <p:sp>
        <p:nvSpPr>
          <p:cNvPr id="11275" name="Text Box 12"/>
          <p:cNvSpPr txBox="1">
            <a:spLocks noChangeArrowheads="1"/>
          </p:cNvSpPr>
          <p:nvPr/>
        </p:nvSpPr>
        <p:spPr bwMode="auto">
          <a:xfrm>
            <a:off x="5724525" y="53006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i="1">
                <a:latin typeface="Times New Roman" pitchFamily="18" charset="0"/>
              </a:rPr>
              <a:t>b</a:t>
            </a:r>
            <a:endParaRPr lang="ru-RU" i="1">
              <a:latin typeface="Times New Roman" pitchFamily="18" charset="0"/>
            </a:endParaRPr>
          </a:p>
        </p:txBody>
      </p:sp>
      <p:sp>
        <p:nvSpPr>
          <p:cNvPr id="11276" name="Line 14"/>
          <p:cNvSpPr>
            <a:spLocks noChangeShapeType="1"/>
          </p:cNvSpPr>
          <p:nvPr/>
        </p:nvSpPr>
        <p:spPr bwMode="auto">
          <a:xfrm flipV="1">
            <a:off x="1979613" y="5373688"/>
            <a:ext cx="0" cy="7921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7" name="Text Box 19"/>
          <p:cNvSpPr txBox="1">
            <a:spLocks noChangeArrowheads="1"/>
          </p:cNvSpPr>
          <p:nvPr/>
        </p:nvSpPr>
        <p:spPr bwMode="auto">
          <a:xfrm>
            <a:off x="1692275" y="5516563"/>
            <a:ext cx="623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i="1">
                <a:latin typeface="Times New Roman" pitchFamily="18" charset="0"/>
              </a:rPr>
              <a:t>f(a)</a:t>
            </a:r>
            <a:endParaRPr lang="ru-RU" i="1">
              <a:latin typeface="Times New Roman" pitchFamily="18" charset="0"/>
            </a:endParaRPr>
          </a:p>
        </p:txBody>
      </p:sp>
      <p:sp>
        <p:nvSpPr>
          <p:cNvPr id="11278" name="Text Box 20"/>
          <p:cNvSpPr txBox="1">
            <a:spLocks noChangeArrowheads="1"/>
          </p:cNvSpPr>
          <p:nvPr/>
        </p:nvSpPr>
        <p:spPr bwMode="auto">
          <a:xfrm>
            <a:off x="6011863" y="2492375"/>
            <a:ext cx="623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i="1">
                <a:latin typeface="Times New Roman" pitchFamily="18" charset="0"/>
              </a:rPr>
              <a:t>f(b)</a:t>
            </a:r>
            <a:endParaRPr lang="ru-RU" i="1">
              <a:latin typeface="Times New Roman" pitchFamily="18" charset="0"/>
            </a:endParaRPr>
          </a:p>
        </p:txBody>
      </p:sp>
      <p:sp>
        <p:nvSpPr>
          <p:cNvPr id="11279" name="Text Box 21"/>
          <p:cNvSpPr txBox="1">
            <a:spLocks noChangeArrowheads="1"/>
          </p:cNvSpPr>
          <p:nvPr/>
        </p:nvSpPr>
        <p:spPr bwMode="auto">
          <a:xfrm>
            <a:off x="3924300" y="4941888"/>
            <a:ext cx="506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aseline="30000">
                <a:latin typeface="Times New Roman" pitchFamily="18" charset="0"/>
                <a:cs typeface="Times New Roman" pitchFamily="18" charset="0"/>
              </a:rPr>
              <a:t>*</a:t>
            </a:r>
            <a:endParaRPr lang="el-G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80" name="Text Box 22"/>
          <p:cNvSpPr txBox="1">
            <a:spLocks noChangeArrowheads="1"/>
          </p:cNvSpPr>
          <p:nvPr/>
        </p:nvSpPr>
        <p:spPr bwMode="auto">
          <a:xfrm>
            <a:off x="3059113" y="2565400"/>
            <a:ext cx="1398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1" i="1">
                <a:latin typeface="Times New Roman" pitchFamily="18" charset="0"/>
              </a:rPr>
              <a:t>y = f(x)</a:t>
            </a:r>
            <a:endParaRPr lang="ru-RU" b="1" i="1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01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 sz="4000"/>
          </a:p>
        </p:txBody>
      </p:sp>
      <p:sp>
        <p:nvSpPr>
          <p:cNvPr id="911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9388" y="1916113"/>
            <a:ext cx="8964612" cy="4941887"/>
          </a:xfrm>
        </p:spPr>
        <p:txBody>
          <a:bodyPr>
            <a:normAutofit lnSpcReduction="10000"/>
          </a:bodyPr>
          <a:lstStyle/>
          <a:p>
            <a:pPr marL="320040" indent="-320040" fontAlgn="auto">
              <a:spcAft>
                <a:spcPts val="0"/>
              </a:spcAft>
              <a:buFontTx/>
              <a:buNone/>
              <a:defRPr/>
            </a:pPr>
            <a:r>
              <a:rPr lang="ru-RU" dirty="0">
                <a:latin typeface="Times New Roman" pitchFamily="18" charset="0"/>
              </a:rPr>
              <a:t>Для определения корней </a:t>
            </a:r>
            <a:r>
              <a:rPr lang="ru-RU" u="sng" dirty="0">
                <a:latin typeface="Times New Roman" pitchFamily="18" charset="0"/>
              </a:rPr>
              <a:t>аналитически</a:t>
            </a:r>
            <a:r>
              <a:rPr lang="ru-RU" dirty="0">
                <a:latin typeface="Times New Roman" pitchFamily="18" charset="0"/>
              </a:rPr>
              <a:t> используем следующее утверждение: </a:t>
            </a:r>
          </a:p>
          <a:p>
            <a:pPr marL="320040" indent="-320040" fontAlgn="auto">
              <a:spcAft>
                <a:spcPts val="0"/>
              </a:spcAft>
              <a:buFontTx/>
              <a:buNone/>
              <a:defRPr/>
            </a:pPr>
            <a:endParaRPr lang="ru-RU" dirty="0">
              <a:latin typeface="Times New Roman" pitchFamily="18" charset="0"/>
            </a:endParaRPr>
          </a:p>
          <a:p>
            <a:pPr marL="320040" indent="-320040" fontAlgn="auto">
              <a:spcAft>
                <a:spcPts val="0"/>
              </a:spcAft>
              <a:buFontTx/>
              <a:buNone/>
              <a:defRPr/>
            </a:pPr>
            <a:endParaRPr lang="ru-RU" dirty="0">
              <a:latin typeface="Times New Roman" pitchFamily="18" charset="0"/>
            </a:endParaRPr>
          </a:p>
          <a:p>
            <a:pPr marL="320040" indent="-320040" fontAlgn="auto">
              <a:spcAft>
                <a:spcPts val="0"/>
              </a:spcAft>
              <a:buFontTx/>
              <a:buNone/>
              <a:defRPr/>
            </a:pPr>
            <a:r>
              <a:rPr lang="ru-RU" dirty="0">
                <a:latin typeface="Times New Roman" pitchFamily="18" charset="0"/>
              </a:rPr>
              <a:t>если функция </a:t>
            </a:r>
            <a:r>
              <a:rPr lang="ru-RU" dirty="0" err="1">
                <a:latin typeface="Times New Roman" pitchFamily="18" charset="0"/>
              </a:rPr>
              <a:t>f</a:t>
            </a:r>
            <a:r>
              <a:rPr lang="ru-RU" dirty="0">
                <a:latin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</a:rPr>
              <a:t>x</a:t>
            </a:r>
            <a:r>
              <a:rPr lang="ru-RU" dirty="0">
                <a:latin typeface="Times New Roman" pitchFamily="18" charset="0"/>
              </a:rPr>
              <a:t>) принимает значения разных знаков на концах отрезка [</a:t>
            </a:r>
            <a:r>
              <a:rPr lang="ru-RU" dirty="0" err="1">
                <a:latin typeface="Times New Roman" pitchFamily="18" charset="0"/>
              </a:rPr>
              <a:t>a</a:t>
            </a:r>
            <a:r>
              <a:rPr lang="ru-RU" dirty="0">
                <a:latin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</a:rPr>
              <a:t>b</a:t>
            </a:r>
            <a:r>
              <a:rPr lang="ru-RU" dirty="0">
                <a:latin typeface="Times New Roman" pitchFamily="18" charset="0"/>
              </a:rPr>
              <a:t>], т.е. </a:t>
            </a:r>
          </a:p>
          <a:p>
            <a:pPr marL="320040" indent="-320040" algn="ctr" fontAlgn="auto">
              <a:spcAft>
                <a:spcPts val="0"/>
              </a:spcAft>
              <a:buFontTx/>
              <a:buNone/>
              <a:defRPr/>
            </a:pPr>
            <a:r>
              <a:rPr lang="ru-RU" dirty="0" err="1">
                <a:latin typeface="Times New Roman" pitchFamily="18" charset="0"/>
              </a:rPr>
              <a:t>f</a:t>
            </a:r>
            <a:r>
              <a:rPr lang="ru-RU" dirty="0">
                <a:latin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</a:rPr>
              <a:t>a</a:t>
            </a:r>
            <a:r>
              <a:rPr lang="ru-RU" dirty="0">
                <a:latin typeface="Times New Roman" pitchFamily="18" charset="0"/>
              </a:rPr>
              <a:t>) </a:t>
            </a:r>
            <a:r>
              <a:rPr lang="ru-RU" dirty="0" err="1">
                <a:latin typeface="Times New Roman" pitchFamily="18" charset="0"/>
              </a:rPr>
              <a:t>f</a:t>
            </a:r>
            <a:r>
              <a:rPr lang="ru-RU" dirty="0">
                <a:latin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</a:rPr>
              <a:t>b</a:t>
            </a:r>
            <a:r>
              <a:rPr lang="ru-RU" dirty="0">
                <a:latin typeface="Times New Roman" pitchFamily="18" charset="0"/>
              </a:rPr>
              <a:t>)&lt;0,</a:t>
            </a:r>
          </a:p>
          <a:p>
            <a:pPr marL="320040" indent="-320040" algn="ctr" fontAlgn="auto">
              <a:spcAft>
                <a:spcPts val="0"/>
              </a:spcAft>
              <a:buFontTx/>
              <a:buNone/>
              <a:defRPr/>
            </a:pPr>
            <a:r>
              <a:rPr lang="ru-RU" dirty="0">
                <a:latin typeface="Times New Roman" pitchFamily="18" charset="0"/>
              </a:rPr>
              <a:t> то внутри этого отрезка содержится, по меньшей мере, один корень уравнения </a:t>
            </a:r>
            <a:r>
              <a:rPr lang="ru-RU" dirty="0" err="1">
                <a:latin typeface="Times New Roman" pitchFamily="18" charset="0"/>
              </a:rPr>
              <a:t>f</a:t>
            </a:r>
            <a:r>
              <a:rPr lang="ru-RU" dirty="0">
                <a:latin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</a:rPr>
              <a:t>x</a:t>
            </a:r>
            <a:r>
              <a:rPr lang="ru-RU" dirty="0">
                <a:latin typeface="Times New Roman" pitchFamily="18" charset="0"/>
              </a:rPr>
              <a:t>)=0 . </a:t>
            </a:r>
            <a:endParaRPr lang="en-US" dirty="0">
              <a:latin typeface="Times New Roman" pitchFamily="18" charset="0"/>
            </a:endParaRPr>
          </a:p>
          <a:p>
            <a:pPr marL="320040" indent="-320040" fontAlgn="auto">
              <a:spcAft>
                <a:spcPts val="0"/>
              </a:spcAft>
              <a:buFontTx/>
              <a:buNone/>
              <a:defRPr/>
            </a:pPr>
            <a:r>
              <a:rPr lang="en-US" dirty="0">
                <a:latin typeface="Times New Roman" pitchFamily="18" charset="0"/>
              </a:rPr>
              <a:t>	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985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 sz="4000"/>
          </a:p>
        </p:txBody>
      </p:sp>
      <p:sp>
        <p:nvSpPr>
          <p:cNvPr id="4139" name="Rectangle 43"/>
          <p:cNvSpPr txBox="1">
            <a:spLocks noGrp="1" noChangeArrowheads="1"/>
          </p:cNvSpPr>
          <p:nvPr>
            <p:ph sz="quarter" idx="1"/>
          </p:nvPr>
        </p:nvSpPr>
        <p:spPr>
          <a:xfrm>
            <a:off x="0" y="188913"/>
            <a:ext cx="9144000" cy="144462"/>
          </a:xfrm>
        </p:spPr>
        <p:txBody>
          <a:bodyPr>
            <a:normAutofit fontScale="62500" lnSpcReduction="20000"/>
          </a:bodyPr>
          <a:lstStyle/>
          <a:p>
            <a:pPr marL="320040" indent="-320040" fontAlgn="auto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en-US" sz="800" i="1"/>
          </a:p>
        </p:txBody>
      </p:sp>
      <p:sp>
        <p:nvSpPr>
          <p:cNvPr id="4101" name="Freeform 5"/>
          <p:cNvSpPr>
            <a:spLocks/>
          </p:cNvSpPr>
          <p:nvPr/>
        </p:nvSpPr>
        <p:spPr bwMode="auto">
          <a:xfrm>
            <a:off x="1187450" y="1484313"/>
            <a:ext cx="1685925" cy="2732087"/>
          </a:xfrm>
          <a:custGeom>
            <a:avLst/>
            <a:gdLst/>
            <a:ahLst/>
            <a:cxnLst>
              <a:cxn ang="0">
                <a:pos x="0" y="2556"/>
              </a:cxn>
              <a:cxn ang="0">
                <a:pos x="1420" y="1704"/>
              </a:cxn>
              <a:cxn ang="0">
                <a:pos x="2272" y="0"/>
              </a:cxn>
            </a:cxnLst>
            <a:rect l="0" t="0" r="r" b="b"/>
            <a:pathLst>
              <a:path w="2272" h="2556">
                <a:moveTo>
                  <a:pt x="0" y="2556"/>
                </a:moveTo>
                <a:cubicBezTo>
                  <a:pt x="520" y="2343"/>
                  <a:pt x="1041" y="2130"/>
                  <a:pt x="1420" y="1704"/>
                </a:cubicBezTo>
                <a:cubicBezTo>
                  <a:pt x="1799" y="1278"/>
                  <a:pt x="2130" y="284"/>
                  <a:pt x="2272" y="0"/>
                </a:cubicBezTo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317" name="Line 7"/>
          <p:cNvSpPr>
            <a:spLocks noChangeShapeType="1"/>
          </p:cNvSpPr>
          <p:nvPr/>
        </p:nvSpPr>
        <p:spPr bwMode="auto">
          <a:xfrm>
            <a:off x="2843213" y="1484313"/>
            <a:ext cx="0" cy="2185987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8" name="Line 8"/>
          <p:cNvSpPr>
            <a:spLocks noChangeShapeType="1"/>
          </p:cNvSpPr>
          <p:nvPr/>
        </p:nvSpPr>
        <p:spPr bwMode="auto">
          <a:xfrm flipV="1">
            <a:off x="1187450" y="3644900"/>
            <a:ext cx="0" cy="5461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9" name="Text Box 9"/>
          <p:cNvSpPr txBox="1">
            <a:spLocks noChangeArrowheads="1"/>
          </p:cNvSpPr>
          <p:nvPr/>
        </p:nvSpPr>
        <p:spPr bwMode="auto">
          <a:xfrm>
            <a:off x="971550" y="3213100"/>
            <a:ext cx="420688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i="1">
                <a:latin typeface="Times New Roman" pitchFamily="18" charset="0"/>
              </a:rPr>
              <a:t>a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3320" name="Text Box 10"/>
          <p:cNvSpPr txBox="1">
            <a:spLocks noChangeArrowheads="1"/>
          </p:cNvSpPr>
          <p:nvPr/>
        </p:nvSpPr>
        <p:spPr bwMode="auto">
          <a:xfrm>
            <a:off x="1692275" y="3213100"/>
            <a:ext cx="4222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i="1">
                <a:latin typeface="Times New Roman" pitchFamily="18" charset="0"/>
              </a:rPr>
              <a:t>ξ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3321" name="Text Box 11"/>
          <p:cNvSpPr txBox="1">
            <a:spLocks noChangeArrowheads="1"/>
          </p:cNvSpPr>
          <p:nvPr/>
        </p:nvSpPr>
        <p:spPr bwMode="auto">
          <a:xfrm>
            <a:off x="2700338" y="3644900"/>
            <a:ext cx="4222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i="1">
                <a:latin typeface="Times New Roman" pitchFamily="18" charset="0"/>
              </a:rPr>
              <a:t>b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3322" name="Text Box 12"/>
          <p:cNvSpPr txBox="1">
            <a:spLocks noChangeArrowheads="1"/>
          </p:cNvSpPr>
          <p:nvPr/>
        </p:nvSpPr>
        <p:spPr bwMode="auto">
          <a:xfrm>
            <a:off x="382588" y="3590925"/>
            <a:ext cx="4222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i="1">
                <a:latin typeface="Times New Roman" pitchFamily="18" charset="0"/>
              </a:rPr>
              <a:t>0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3323" name="Text Box 13"/>
          <p:cNvSpPr txBox="1">
            <a:spLocks noChangeArrowheads="1"/>
          </p:cNvSpPr>
          <p:nvPr/>
        </p:nvSpPr>
        <p:spPr bwMode="auto">
          <a:xfrm>
            <a:off x="3276600" y="3716338"/>
            <a:ext cx="4222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>
                <a:latin typeface="Times New Roman" pitchFamily="18" charset="0"/>
              </a:rPr>
              <a:t>X</a:t>
            </a:r>
          </a:p>
        </p:txBody>
      </p:sp>
      <p:sp>
        <p:nvSpPr>
          <p:cNvPr id="13324" name="Text Box 14"/>
          <p:cNvSpPr txBox="1">
            <a:spLocks noChangeArrowheads="1"/>
          </p:cNvSpPr>
          <p:nvPr/>
        </p:nvSpPr>
        <p:spPr bwMode="auto">
          <a:xfrm>
            <a:off x="382588" y="1131888"/>
            <a:ext cx="4222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>
                <a:latin typeface="Times New Roman" pitchFamily="18" charset="0"/>
              </a:rPr>
              <a:t>Y</a:t>
            </a:r>
          </a:p>
        </p:txBody>
      </p:sp>
      <p:sp>
        <p:nvSpPr>
          <p:cNvPr id="13325" name="Text Box 15"/>
          <p:cNvSpPr txBox="1">
            <a:spLocks noChangeArrowheads="1"/>
          </p:cNvSpPr>
          <p:nvPr/>
        </p:nvSpPr>
        <p:spPr bwMode="auto">
          <a:xfrm>
            <a:off x="1763713" y="3933825"/>
            <a:ext cx="1014412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i="1">
                <a:latin typeface="Times New Roman" pitchFamily="18" charset="0"/>
              </a:rPr>
              <a:t>y=f(x)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3326" name="Text Box 16"/>
          <p:cNvSpPr txBox="1">
            <a:spLocks noChangeArrowheads="1"/>
          </p:cNvSpPr>
          <p:nvPr/>
        </p:nvSpPr>
        <p:spPr bwMode="auto">
          <a:xfrm>
            <a:off x="827088" y="4292600"/>
            <a:ext cx="935037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i="1">
                <a:latin typeface="Times New Roman" pitchFamily="18" charset="0"/>
              </a:rPr>
              <a:t>f(a)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3327" name="Text Box 17"/>
          <p:cNvSpPr txBox="1">
            <a:spLocks noChangeArrowheads="1"/>
          </p:cNvSpPr>
          <p:nvPr/>
        </p:nvSpPr>
        <p:spPr bwMode="auto">
          <a:xfrm>
            <a:off x="2627313" y="1125538"/>
            <a:ext cx="7207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i="1">
                <a:latin typeface="Times New Roman" pitchFamily="18" charset="0"/>
              </a:rPr>
              <a:t>f(b)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3328" name="Text Box 18"/>
          <p:cNvSpPr txBox="1">
            <a:spLocks noChangeArrowheads="1"/>
          </p:cNvSpPr>
          <p:nvPr/>
        </p:nvSpPr>
        <p:spPr bwMode="auto">
          <a:xfrm>
            <a:off x="1541463" y="2225675"/>
            <a:ext cx="842962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ru-RU" sz="2000"/>
          </a:p>
        </p:txBody>
      </p:sp>
      <p:sp>
        <p:nvSpPr>
          <p:cNvPr id="13329" name="Line 20"/>
          <p:cNvSpPr>
            <a:spLocks noChangeShapeType="1"/>
          </p:cNvSpPr>
          <p:nvPr/>
        </p:nvSpPr>
        <p:spPr bwMode="auto">
          <a:xfrm>
            <a:off x="717550" y="1268413"/>
            <a:ext cx="0" cy="34639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0" name="Line 21"/>
          <p:cNvSpPr>
            <a:spLocks noChangeShapeType="1"/>
          </p:cNvSpPr>
          <p:nvPr/>
        </p:nvSpPr>
        <p:spPr bwMode="auto">
          <a:xfrm>
            <a:off x="468313" y="3644900"/>
            <a:ext cx="3167062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13331" name="Group 24"/>
          <p:cNvGrpSpPr>
            <a:grpSpLocks/>
          </p:cNvGrpSpPr>
          <p:nvPr/>
        </p:nvGrpSpPr>
        <p:grpSpPr bwMode="auto">
          <a:xfrm>
            <a:off x="4154488" y="1517650"/>
            <a:ext cx="4021137" cy="3011488"/>
            <a:chOff x="1846" y="8632"/>
            <a:chExt cx="3888" cy="3600"/>
          </a:xfrm>
        </p:grpSpPr>
        <p:sp>
          <p:nvSpPr>
            <p:cNvPr id="13347" name="Line 25"/>
            <p:cNvSpPr>
              <a:spLocks noChangeShapeType="1"/>
            </p:cNvSpPr>
            <p:nvPr/>
          </p:nvSpPr>
          <p:spPr bwMode="auto">
            <a:xfrm>
              <a:off x="2157" y="8632"/>
              <a:ext cx="0" cy="3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stealth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48" name="Line 26"/>
            <p:cNvSpPr>
              <a:spLocks noChangeShapeType="1"/>
            </p:cNvSpPr>
            <p:nvPr/>
          </p:nvSpPr>
          <p:spPr bwMode="auto">
            <a:xfrm>
              <a:off x="1846" y="11076"/>
              <a:ext cx="388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123" name="Freeform 27"/>
          <p:cNvSpPr>
            <a:spLocks/>
          </p:cNvSpPr>
          <p:nvPr/>
        </p:nvSpPr>
        <p:spPr bwMode="auto">
          <a:xfrm>
            <a:off x="4932363" y="1341438"/>
            <a:ext cx="2724150" cy="3756025"/>
          </a:xfrm>
          <a:custGeom>
            <a:avLst/>
            <a:gdLst/>
            <a:ahLst/>
            <a:cxnLst>
              <a:cxn ang="0">
                <a:pos x="0" y="287"/>
              </a:cxn>
              <a:cxn ang="0">
                <a:pos x="245" y="511"/>
              </a:cxn>
              <a:cxn ang="0">
                <a:pos x="490" y="212"/>
              </a:cxn>
              <a:cxn ang="0">
                <a:pos x="817" y="1784"/>
              </a:cxn>
              <a:cxn ang="0">
                <a:pos x="1221" y="1363"/>
              </a:cxn>
              <a:cxn ang="0">
                <a:pos x="1471" y="2308"/>
              </a:cxn>
              <a:cxn ang="0">
                <a:pos x="1716" y="1709"/>
              </a:cxn>
            </a:cxnLst>
            <a:rect l="0" t="0" r="r" b="b"/>
            <a:pathLst>
              <a:path w="1716" h="2366">
                <a:moveTo>
                  <a:pt x="0" y="287"/>
                </a:moveTo>
                <a:cubicBezTo>
                  <a:pt x="82" y="405"/>
                  <a:pt x="163" y="524"/>
                  <a:pt x="245" y="511"/>
                </a:cubicBezTo>
                <a:cubicBezTo>
                  <a:pt x="327" y="499"/>
                  <a:pt x="395" y="0"/>
                  <a:pt x="490" y="212"/>
                </a:cubicBezTo>
                <a:cubicBezTo>
                  <a:pt x="586" y="424"/>
                  <a:pt x="695" y="1592"/>
                  <a:pt x="817" y="1784"/>
                </a:cubicBezTo>
                <a:cubicBezTo>
                  <a:pt x="939" y="1976"/>
                  <a:pt x="1112" y="1276"/>
                  <a:pt x="1221" y="1363"/>
                </a:cubicBezTo>
                <a:cubicBezTo>
                  <a:pt x="1330" y="1450"/>
                  <a:pt x="1389" y="2250"/>
                  <a:pt x="1471" y="2308"/>
                </a:cubicBezTo>
                <a:cubicBezTo>
                  <a:pt x="1553" y="2366"/>
                  <a:pt x="1634" y="2033"/>
                  <a:pt x="1716" y="1709"/>
                </a:cubicBezTo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333" name="Line 28"/>
          <p:cNvSpPr>
            <a:spLocks noChangeShapeType="1"/>
          </p:cNvSpPr>
          <p:nvPr/>
        </p:nvSpPr>
        <p:spPr bwMode="auto">
          <a:xfrm>
            <a:off x="4932363" y="1797050"/>
            <a:ext cx="0" cy="1782763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4" name="Line 29"/>
          <p:cNvSpPr>
            <a:spLocks noChangeShapeType="1"/>
          </p:cNvSpPr>
          <p:nvPr/>
        </p:nvSpPr>
        <p:spPr bwMode="auto">
          <a:xfrm flipV="1">
            <a:off x="7656513" y="3579813"/>
            <a:ext cx="0" cy="474662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5" name="Text Box 30"/>
          <p:cNvSpPr txBox="1">
            <a:spLocks noChangeArrowheads="1"/>
          </p:cNvSpPr>
          <p:nvPr/>
        </p:nvSpPr>
        <p:spPr bwMode="auto">
          <a:xfrm>
            <a:off x="4125913" y="3540125"/>
            <a:ext cx="388937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i="1">
                <a:latin typeface="Times New Roman" pitchFamily="18" charset="0"/>
              </a:rPr>
              <a:t>0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3336" name="Text Box 31"/>
          <p:cNvSpPr txBox="1">
            <a:spLocks noChangeArrowheads="1"/>
          </p:cNvSpPr>
          <p:nvPr/>
        </p:nvSpPr>
        <p:spPr bwMode="auto">
          <a:xfrm>
            <a:off x="3995738" y="1400175"/>
            <a:ext cx="5191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>
                <a:latin typeface="Times New Roman" pitchFamily="18" charset="0"/>
              </a:rPr>
              <a:t>Y</a:t>
            </a:r>
          </a:p>
        </p:txBody>
      </p:sp>
      <p:sp>
        <p:nvSpPr>
          <p:cNvPr id="13337" name="Text Box 32"/>
          <p:cNvSpPr txBox="1">
            <a:spLocks noChangeArrowheads="1"/>
          </p:cNvSpPr>
          <p:nvPr/>
        </p:nvSpPr>
        <p:spPr bwMode="auto">
          <a:xfrm>
            <a:off x="7758113" y="3540125"/>
            <a:ext cx="5588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>
                <a:latin typeface="Times New Roman" pitchFamily="18" charset="0"/>
              </a:rPr>
              <a:t>X</a:t>
            </a:r>
          </a:p>
        </p:txBody>
      </p:sp>
      <p:sp>
        <p:nvSpPr>
          <p:cNvPr id="13338" name="Text Box 33"/>
          <p:cNvSpPr txBox="1">
            <a:spLocks noChangeArrowheads="1"/>
          </p:cNvSpPr>
          <p:nvPr/>
        </p:nvSpPr>
        <p:spPr bwMode="auto">
          <a:xfrm>
            <a:off x="7369175" y="3182938"/>
            <a:ext cx="388938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i="1">
                <a:latin typeface="Times New Roman" pitchFamily="18" charset="0"/>
              </a:rPr>
              <a:t>b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3339" name="Text Box 34"/>
          <p:cNvSpPr txBox="1">
            <a:spLocks noChangeArrowheads="1"/>
          </p:cNvSpPr>
          <p:nvPr/>
        </p:nvSpPr>
        <p:spPr bwMode="auto">
          <a:xfrm>
            <a:off x="4514850" y="3182938"/>
            <a:ext cx="388938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i="1">
                <a:latin typeface="Times New Roman" pitchFamily="18" charset="0"/>
              </a:rPr>
              <a:t>a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3340" name="Text Box 35"/>
          <p:cNvSpPr txBox="1">
            <a:spLocks noChangeArrowheads="1"/>
          </p:cNvSpPr>
          <p:nvPr/>
        </p:nvSpPr>
        <p:spPr bwMode="auto">
          <a:xfrm>
            <a:off x="6011863" y="3141663"/>
            <a:ext cx="519112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i="1">
                <a:latin typeface="Times New Roman" pitchFamily="18" charset="0"/>
              </a:rPr>
              <a:t>ξ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3341" name="Text Box 36"/>
          <p:cNvSpPr txBox="1">
            <a:spLocks noChangeArrowheads="1"/>
          </p:cNvSpPr>
          <p:nvPr/>
        </p:nvSpPr>
        <p:spPr bwMode="auto">
          <a:xfrm>
            <a:off x="6443663" y="3141663"/>
            <a:ext cx="519112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i="1">
                <a:latin typeface="Times New Roman" pitchFamily="18" charset="0"/>
              </a:rPr>
              <a:t>ξ</a:t>
            </a:r>
            <a:r>
              <a:rPr lang="en-US" i="1" baseline="-2500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3342" name="Text Box 37"/>
          <p:cNvSpPr txBox="1">
            <a:spLocks noChangeArrowheads="1"/>
          </p:cNvSpPr>
          <p:nvPr/>
        </p:nvSpPr>
        <p:spPr bwMode="auto">
          <a:xfrm>
            <a:off x="4572000" y="1196975"/>
            <a:ext cx="64928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i="1">
                <a:latin typeface="Times New Roman" pitchFamily="18" charset="0"/>
              </a:rPr>
              <a:t>f(a)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3343" name="Text Box 38"/>
          <p:cNvSpPr txBox="1">
            <a:spLocks noChangeArrowheads="1"/>
          </p:cNvSpPr>
          <p:nvPr/>
        </p:nvSpPr>
        <p:spPr bwMode="auto">
          <a:xfrm>
            <a:off x="7524750" y="4076700"/>
            <a:ext cx="64928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i="1">
                <a:latin typeface="Times New Roman" pitchFamily="18" charset="0"/>
              </a:rPr>
              <a:t>f(b)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3344" name="Text Box 39"/>
          <p:cNvSpPr txBox="1">
            <a:spLocks noChangeArrowheads="1"/>
          </p:cNvSpPr>
          <p:nvPr/>
        </p:nvSpPr>
        <p:spPr bwMode="auto">
          <a:xfrm>
            <a:off x="5942013" y="1876425"/>
            <a:ext cx="10382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i="1">
                <a:latin typeface="Times New Roman" pitchFamily="18" charset="0"/>
              </a:rPr>
              <a:t>y=f(x)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3345" name="Text Box 44"/>
          <p:cNvSpPr txBox="1">
            <a:spLocks noChangeArrowheads="1"/>
          </p:cNvSpPr>
          <p:nvPr/>
        </p:nvSpPr>
        <p:spPr bwMode="auto">
          <a:xfrm>
            <a:off x="4479925" y="5967413"/>
            <a:ext cx="1841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3346" name="Text Box 45"/>
          <p:cNvSpPr txBox="1">
            <a:spLocks noChangeArrowheads="1"/>
          </p:cNvSpPr>
          <p:nvPr/>
        </p:nvSpPr>
        <p:spPr bwMode="auto">
          <a:xfrm>
            <a:off x="6877050" y="3141663"/>
            <a:ext cx="51911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i="1">
                <a:latin typeface="Times New Roman" pitchFamily="18" charset="0"/>
              </a:rPr>
              <a:t>ξ</a:t>
            </a:r>
            <a:r>
              <a:rPr lang="en-US" i="1" baseline="-250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08050"/>
          </a:xfrm>
        </p:spPr>
        <p:txBody>
          <a:bodyPr/>
          <a:lstStyle/>
          <a:p>
            <a:r>
              <a:rPr lang="ru-RU" sz="3200" smtClean="0">
                <a:solidFill>
                  <a:schemeClr val="tx1"/>
                </a:solidFill>
                <a:latin typeface="Times New Roman" pitchFamily="18" charset="0"/>
              </a:rPr>
              <a:t>Метод половинного деления</a:t>
            </a:r>
            <a:r>
              <a:rPr lang="ru-RU" sz="360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0825" y="1484313"/>
            <a:ext cx="8713788" cy="5373687"/>
          </a:xfrm>
        </p:spPr>
        <p:txBody>
          <a:bodyPr>
            <a:normAutofit lnSpcReduction="1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ru-RU" sz="800" b="1" i="1" dirty="0"/>
          </a:p>
          <a:p>
            <a:pPr marL="320040" indent="-320040" fontAlgn="auto">
              <a:spcAft>
                <a:spcPts val="0"/>
              </a:spcAft>
              <a:buFontTx/>
              <a:buNone/>
              <a:defRPr/>
            </a:pPr>
            <a:r>
              <a:rPr lang="ru-RU" sz="800" b="1" i="1" dirty="0"/>
              <a:t/>
            </a:r>
            <a:br>
              <a:rPr lang="ru-RU" sz="800" b="1" i="1" dirty="0"/>
            </a:br>
            <a:r>
              <a:rPr lang="ru-RU" sz="2800" dirty="0">
                <a:latin typeface="Times New Roman" pitchFamily="18" charset="0"/>
              </a:rPr>
              <a:t>Предположим что в интервале [</a:t>
            </a:r>
            <a:r>
              <a:rPr lang="en-US" sz="2800" i="1" dirty="0">
                <a:latin typeface="Times New Roman" pitchFamily="18" charset="0"/>
              </a:rPr>
              <a:t>a</a:t>
            </a:r>
            <a:r>
              <a:rPr lang="ru-RU" sz="2800" i="1" dirty="0">
                <a:latin typeface="Times New Roman" pitchFamily="18" charset="0"/>
              </a:rPr>
              <a:t>, </a:t>
            </a:r>
            <a:r>
              <a:rPr lang="en-US" sz="2800" i="1" dirty="0">
                <a:latin typeface="Times New Roman" pitchFamily="18" charset="0"/>
              </a:rPr>
              <a:t>b</a:t>
            </a:r>
            <a:r>
              <a:rPr lang="ru-RU" sz="2800" dirty="0">
                <a:latin typeface="Times New Roman" pitchFamily="18" charset="0"/>
              </a:rPr>
              <a:t>] расположен один корень уравнения (1). </a:t>
            </a:r>
            <a:endParaRPr lang="en-US" sz="2800" dirty="0">
              <a:latin typeface="Times New Roman" pitchFamily="18" charset="0"/>
            </a:endParaRPr>
          </a:p>
          <a:p>
            <a:pPr marL="320040" indent="-320040" fontAlgn="auto"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latin typeface="Times New Roman" pitchFamily="18" charset="0"/>
              </a:rPr>
              <a:t>	</a:t>
            </a:r>
            <a:r>
              <a:rPr lang="ru-RU" sz="2800" dirty="0">
                <a:latin typeface="Times New Roman" pitchFamily="18" charset="0"/>
              </a:rPr>
              <a:t>Найдем точку  </a:t>
            </a:r>
            <a:r>
              <a:rPr lang="en-US" sz="2800" dirty="0">
                <a:latin typeface="Times New Roman" pitchFamily="18" charset="0"/>
              </a:rPr>
              <a:t>c</a:t>
            </a:r>
            <a:r>
              <a:rPr lang="ru-RU" sz="2800" i="1" dirty="0">
                <a:latin typeface="Times New Roman" pitchFamily="18" charset="0"/>
              </a:rPr>
              <a:t>= </a:t>
            </a:r>
            <a:r>
              <a:rPr lang="ru-RU" sz="2800" dirty="0">
                <a:latin typeface="Times New Roman" pitchFamily="18" charset="0"/>
              </a:rPr>
              <a:t>(</a:t>
            </a:r>
            <a:r>
              <a:rPr lang="ru-RU" sz="2800" i="1" dirty="0" err="1">
                <a:latin typeface="Times New Roman" pitchFamily="18" charset="0"/>
              </a:rPr>
              <a:t>b</a:t>
            </a:r>
            <a:r>
              <a:rPr lang="en-US" sz="2800" i="1" dirty="0">
                <a:latin typeface="Times New Roman" pitchFamily="18" charset="0"/>
              </a:rPr>
              <a:t>+</a:t>
            </a:r>
            <a:r>
              <a:rPr lang="ru-RU" sz="2800" i="1" dirty="0" err="1">
                <a:latin typeface="Times New Roman" pitchFamily="18" charset="0"/>
              </a:rPr>
              <a:t>a</a:t>
            </a:r>
            <a:r>
              <a:rPr lang="ru-RU" sz="2800" dirty="0">
                <a:latin typeface="Times New Roman" pitchFamily="18" charset="0"/>
              </a:rPr>
              <a:t>)</a:t>
            </a:r>
            <a:r>
              <a:rPr lang="ru-RU" sz="2800" i="1" dirty="0">
                <a:latin typeface="Times New Roman" pitchFamily="18" charset="0"/>
              </a:rPr>
              <a:t> /2.   </a:t>
            </a:r>
            <a:r>
              <a:rPr lang="ru-RU" sz="2800" dirty="0">
                <a:latin typeface="Times New Roman" pitchFamily="18" charset="0"/>
              </a:rPr>
              <a:t>Это </a:t>
            </a:r>
            <a:r>
              <a:rPr lang="ru-RU" sz="2800" i="1" dirty="0">
                <a:latin typeface="Times New Roman" pitchFamily="18" charset="0"/>
              </a:rPr>
              <a:t> x</a:t>
            </a:r>
            <a:r>
              <a:rPr lang="ru-RU" sz="2800" i="1" baseline="-25000" dirty="0">
                <a:latin typeface="Times New Roman" pitchFamily="18" charset="0"/>
              </a:rPr>
              <a:t>0. </a:t>
            </a:r>
            <a:r>
              <a:rPr lang="ru-RU" sz="2800" i="1" dirty="0">
                <a:latin typeface="Times New Roman" pitchFamily="18" charset="0"/>
              </a:rPr>
              <a:t>  </a:t>
            </a:r>
            <a:r>
              <a:rPr lang="ru-RU" sz="2800" dirty="0">
                <a:latin typeface="Times New Roman" pitchFamily="18" charset="0"/>
              </a:rPr>
              <a:t>Далее, </a:t>
            </a:r>
          </a:p>
          <a:p>
            <a:pPr marL="320040" indent="-320040" fontAlgn="auto">
              <a:spcAft>
                <a:spcPts val="0"/>
              </a:spcAft>
              <a:buFontTx/>
              <a:buNone/>
              <a:defRPr/>
            </a:pPr>
            <a:r>
              <a:rPr lang="ru-RU" sz="2800" dirty="0">
                <a:latin typeface="Times New Roman" pitchFamily="18" charset="0"/>
              </a:rPr>
              <a:t>    если   </a:t>
            </a:r>
            <a:r>
              <a:rPr lang="en-US" sz="2800" dirty="0">
                <a:latin typeface="Times New Roman" pitchFamily="18" charset="0"/>
              </a:rPr>
              <a:t>f( c)* f(</a:t>
            </a:r>
            <a:r>
              <a:rPr lang="ru-RU" sz="2800" dirty="0">
                <a:latin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</a:rPr>
              <a:t>a) &gt;0</a:t>
            </a:r>
            <a:r>
              <a:rPr lang="ru-RU" sz="2800" dirty="0">
                <a:latin typeface="Times New Roman" pitchFamily="18" charset="0"/>
              </a:rPr>
              <a:t>, то </a:t>
            </a:r>
            <a:r>
              <a:rPr lang="en-US" sz="2800" dirty="0">
                <a:latin typeface="Times New Roman" pitchFamily="18" charset="0"/>
              </a:rPr>
              <a:t>b = c</a:t>
            </a:r>
            <a:r>
              <a:rPr lang="ru-RU" sz="2800" dirty="0">
                <a:latin typeface="Times New Roman" pitchFamily="18" charset="0"/>
              </a:rPr>
              <a:t>,</a:t>
            </a:r>
          </a:p>
          <a:p>
            <a:pPr marL="320040" indent="-320040" fontAlgn="auto">
              <a:spcAft>
                <a:spcPts val="0"/>
              </a:spcAft>
              <a:buFontTx/>
              <a:buNone/>
              <a:defRPr/>
            </a:pPr>
            <a:r>
              <a:rPr lang="ru-RU" sz="2800" dirty="0">
                <a:latin typeface="Times New Roman" pitchFamily="18" charset="0"/>
              </a:rPr>
              <a:t>    если   </a:t>
            </a:r>
            <a:r>
              <a:rPr lang="en-US" sz="2800" dirty="0">
                <a:latin typeface="Times New Roman" pitchFamily="18" charset="0"/>
              </a:rPr>
              <a:t>f( c)* f(</a:t>
            </a:r>
            <a:r>
              <a:rPr lang="ru-RU" sz="2800" dirty="0">
                <a:latin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</a:rPr>
              <a:t>b) &gt;0</a:t>
            </a:r>
            <a:r>
              <a:rPr lang="ru-RU" sz="2800" dirty="0">
                <a:latin typeface="Times New Roman" pitchFamily="18" charset="0"/>
              </a:rPr>
              <a:t>, то </a:t>
            </a:r>
            <a:r>
              <a:rPr lang="en-US" sz="2800" dirty="0">
                <a:latin typeface="Times New Roman" pitchFamily="18" charset="0"/>
              </a:rPr>
              <a:t>a = c</a:t>
            </a:r>
            <a:r>
              <a:rPr lang="ru-RU" sz="2800" dirty="0">
                <a:latin typeface="Times New Roman" pitchFamily="18" charset="0"/>
              </a:rPr>
              <a:t>. Аналогично находим следующие  приближения </a:t>
            </a:r>
            <a:r>
              <a:rPr lang="ru-RU" sz="2800" i="1" dirty="0" err="1">
                <a:latin typeface="Times New Roman" pitchFamily="18" charset="0"/>
              </a:rPr>
              <a:t>x</a:t>
            </a:r>
            <a:r>
              <a:rPr lang="ru-RU" sz="2800" i="1" baseline="-25000" dirty="0" err="1">
                <a:latin typeface="Times New Roman" pitchFamily="18" charset="0"/>
              </a:rPr>
              <a:t>n</a:t>
            </a:r>
            <a:r>
              <a:rPr lang="ru-RU" sz="2800" i="1" baseline="-25000" dirty="0">
                <a:latin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</a:rPr>
              <a:t>(n=1,2,…)</a:t>
            </a:r>
            <a:endParaRPr lang="ru-RU" sz="2800" dirty="0">
              <a:latin typeface="Times New Roman" pitchFamily="18" charset="0"/>
            </a:endParaRPr>
          </a:p>
          <a:p>
            <a:pPr marL="320040" indent="-320040" fontAlgn="auto"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latin typeface="Times New Roman" pitchFamily="18" charset="0"/>
              </a:rPr>
              <a:t>	</a:t>
            </a:r>
            <a:r>
              <a:rPr lang="ru-RU" sz="2800" dirty="0">
                <a:latin typeface="Times New Roman" pitchFamily="18" charset="0"/>
              </a:rPr>
              <a:t>Если выполняется одно из условий :</a:t>
            </a:r>
          </a:p>
          <a:p>
            <a:pPr marL="320040" indent="-320040" algn="ctr" fontAlgn="auto">
              <a:spcAft>
                <a:spcPts val="0"/>
              </a:spcAft>
              <a:buFontTx/>
              <a:buNone/>
              <a:defRPr/>
            </a:pPr>
            <a:r>
              <a:rPr lang="ru-RU" sz="2400" dirty="0">
                <a:latin typeface="Times New Roman" pitchFamily="18" charset="0"/>
              </a:rPr>
              <a:t>	</a:t>
            </a:r>
            <a:r>
              <a:rPr lang="ru-RU" sz="2800" dirty="0">
                <a:latin typeface="Times New Roman" pitchFamily="18" charset="0"/>
              </a:rPr>
              <a:t>| </a:t>
            </a:r>
            <a:r>
              <a:rPr lang="ru-RU" sz="2800" i="1" dirty="0" err="1">
                <a:latin typeface="Times New Roman" pitchFamily="18" charset="0"/>
              </a:rPr>
              <a:t>f</a:t>
            </a:r>
            <a:r>
              <a:rPr lang="ru-RU" sz="2800" dirty="0">
                <a:latin typeface="Times New Roman" pitchFamily="18" charset="0"/>
              </a:rPr>
              <a:t>(</a:t>
            </a:r>
            <a:r>
              <a:rPr lang="ru-RU" sz="2800" i="1" dirty="0">
                <a:latin typeface="Times New Roman" pitchFamily="18" charset="0"/>
              </a:rPr>
              <a:t>x</a:t>
            </a:r>
            <a:r>
              <a:rPr lang="ru-RU" sz="2800" i="1" baseline="-25000" dirty="0">
                <a:latin typeface="Times New Roman" pitchFamily="18" charset="0"/>
              </a:rPr>
              <a:t>n+1</a:t>
            </a:r>
            <a:r>
              <a:rPr lang="ru-RU" sz="2800" dirty="0">
                <a:latin typeface="Times New Roman" pitchFamily="18" charset="0"/>
              </a:rPr>
              <a:t>)</a:t>
            </a:r>
            <a:r>
              <a:rPr lang="ru-RU" sz="2800" i="1" dirty="0">
                <a:latin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</a:rPr>
              <a:t>| </a:t>
            </a:r>
            <a:r>
              <a:rPr lang="ru-RU" sz="2800" dirty="0">
                <a:latin typeface="Times New Roman" pitchFamily="18" charset="0"/>
                <a:sym typeface="Symbol" pitchFamily="18" charset="2"/>
              </a:rPr>
              <a:t></a:t>
            </a:r>
            <a:r>
              <a:rPr lang="ru-RU" sz="2800" dirty="0">
                <a:latin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sym typeface="Symbol" pitchFamily="18" charset="2"/>
              </a:rPr>
              <a:t></a:t>
            </a:r>
            <a:r>
              <a:rPr lang="ru-RU" sz="2800" dirty="0">
                <a:latin typeface="Times New Roman" pitchFamily="18" charset="0"/>
              </a:rPr>
              <a:t> или | </a:t>
            </a:r>
            <a:r>
              <a:rPr lang="ru-RU" sz="2800" i="1" dirty="0">
                <a:latin typeface="Times New Roman" pitchFamily="18" charset="0"/>
              </a:rPr>
              <a:t>x</a:t>
            </a:r>
            <a:r>
              <a:rPr lang="ru-RU" sz="2800" i="1" baseline="-25000" dirty="0">
                <a:latin typeface="Times New Roman" pitchFamily="18" charset="0"/>
              </a:rPr>
              <a:t>n</a:t>
            </a:r>
            <a:r>
              <a:rPr lang="ru-RU" sz="2800" i="1" dirty="0">
                <a:latin typeface="Times New Roman" pitchFamily="18" charset="0"/>
              </a:rPr>
              <a:t>-x</a:t>
            </a:r>
            <a:r>
              <a:rPr lang="ru-RU" sz="2800" i="1" baseline="-25000" dirty="0">
                <a:latin typeface="Times New Roman" pitchFamily="18" charset="0"/>
              </a:rPr>
              <a:t>n+1</a:t>
            </a:r>
            <a:r>
              <a:rPr lang="ru-RU" sz="2800" i="1" dirty="0">
                <a:latin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</a:rPr>
              <a:t>| </a:t>
            </a:r>
            <a:r>
              <a:rPr lang="ru-RU" sz="2800" dirty="0">
                <a:latin typeface="Times New Roman" pitchFamily="18" charset="0"/>
                <a:sym typeface="Symbol" pitchFamily="18" charset="2"/>
              </a:rPr>
              <a:t></a:t>
            </a:r>
            <a:r>
              <a:rPr lang="ru-RU" sz="2800" dirty="0">
                <a:latin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sym typeface="Symbol" pitchFamily="18" charset="2"/>
              </a:rPr>
              <a:t></a:t>
            </a:r>
            <a:r>
              <a:rPr lang="ru-RU" sz="2800" dirty="0">
                <a:latin typeface="Times New Roman" pitchFamily="18" charset="0"/>
              </a:rPr>
              <a:t>,</a:t>
            </a:r>
          </a:p>
          <a:p>
            <a:pPr marL="320040" indent="-320040" fontAlgn="auto">
              <a:spcAft>
                <a:spcPts val="0"/>
              </a:spcAft>
              <a:buFontTx/>
              <a:buNone/>
              <a:defRPr/>
            </a:pPr>
            <a:r>
              <a:rPr lang="ru-RU" sz="2400" dirty="0">
                <a:latin typeface="Times New Roman" pitchFamily="18" charset="0"/>
              </a:rPr>
              <a:t>	</a:t>
            </a:r>
            <a:r>
              <a:rPr lang="ru-RU" sz="2800" dirty="0">
                <a:latin typeface="Times New Roman" pitchFamily="18" charset="0"/>
              </a:rPr>
              <a:t>где </a:t>
            </a:r>
            <a:r>
              <a:rPr lang="ru-RU" sz="2800" dirty="0">
                <a:latin typeface="Times New Roman" pitchFamily="18" charset="0"/>
                <a:sym typeface="Symbol" pitchFamily="18" charset="2"/>
              </a:rPr>
              <a:t></a:t>
            </a:r>
            <a:r>
              <a:rPr lang="ru-RU" sz="2800" dirty="0">
                <a:latin typeface="Times New Roman" pitchFamily="18" charset="0"/>
              </a:rPr>
              <a:t> - заданная точность вычислений, </a:t>
            </a:r>
            <a:endParaRPr lang="en-US" sz="2800" dirty="0">
              <a:latin typeface="Times New Roman" pitchFamily="18" charset="0"/>
            </a:endParaRPr>
          </a:p>
          <a:p>
            <a:pPr marL="320040" indent="-320040" fontAlgn="auto">
              <a:spcAft>
                <a:spcPts val="0"/>
              </a:spcAft>
              <a:buFontTx/>
              <a:buNone/>
              <a:defRPr/>
            </a:pPr>
            <a:r>
              <a:rPr lang="en-US" sz="2800" dirty="0">
                <a:latin typeface="Times New Roman" pitchFamily="18" charset="0"/>
              </a:rPr>
              <a:t>	</a:t>
            </a:r>
            <a:r>
              <a:rPr lang="ru-RU" sz="2800" dirty="0">
                <a:latin typeface="Times New Roman" pitchFamily="18" charset="0"/>
              </a:rPr>
              <a:t>то корень уравнения </a:t>
            </a:r>
            <a:r>
              <a:rPr lang="ru-RU" sz="2800" i="1" dirty="0" err="1">
                <a:latin typeface="Times New Roman" pitchFamily="18" charset="0"/>
              </a:rPr>
              <a:t>f</a:t>
            </a:r>
            <a:r>
              <a:rPr lang="ru-RU" sz="2800" dirty="0">
                <a:latin typeface="Times New Roman" pitchFamily="18" charset="0"/>
              </a:rPr>
              <a:t>(</a:t>
            </a:r>
            <a:r>
              <a:rPr lang="ru-RU" sz="2800" i="1" dirty="0" err="1">
                <a:latin typeface="Times New Roman" pitchFamily="18" charset="0"/>
              </a:rPr>
              <a:t>x</a:t>
            </a:r>
            <a:r>
              <a:rPr lang="ru-RU" sz="2800" dirty="0">
                <a:latin typeface="Times New Roman" pitchFamily="18" charset="0"/>
              </a:rPr>
              <a:t>)</a:t>
            </a:r>
            <a:r>
              <a:rPr lang="ru-RU" sz="2800" i="1" dirty="0">
                <a:latin typeface="Times New Roman" pitchFamily="18" charset="0"/>
              </a:rPr>
              <a:t>=0</a:t>
            </a:r>
            <a:r>
              <a:rPr lang="ru-RU" sz="2800" dirty="0">
                <a:latin typeface="Times New Roman" pitchFamily="18" charset="0"/>
              </a:rPr>
              <a:t> найден </a:t>
            </a:r>
            <a:r>
              <a:rPr lang="ru-RU" sz="2800" dirty="0">
                <a:latin typeface="Times New Roman" pitchFamily="18" charset="0"/>
                <a:sym typeface="Symbol" pitchFamily="18" charset="2"/>
              </a:rPr>
              <a:t>=</a:t>
            </a:r>
            <a:r>
              <a:rPr lang="en-US" sz="2800" dirty="0">
                <a:latin typeface="Times New Roman" pitchFamily="18" charset="0"/>
                <a:sym typeface="Symbol" pitchFamily="18" charset="2"/>
              </a:rPr>
              <a:t>x</a:t>
            </a:r>
            <a:r>
              <a:rPr lang="en-US" sz="2800" baseline="30000" dirty="0">
                <a:latin typeface="Times New Roman" pitchFamily="18" charset="0"/>
                <a:sym typeface="Symbol" pitchFamily="18" charset="2"/>
              </a:rPr>
              <a:t>*</a:t>
            </a:r>
            <a:r>
              <a:rPr lang="ru-RU" sz="2800" dirty="0">
                <a:latin typeface="Times New Roman" pitchFamily="18" charset="0"/>
              </a:rPr>
              <a:t>=</a:t>
            </a:r>
            <a:r>
              <a:rPr lang="ru-RU" sz="2800" i="1" dirty="0">
                <a:latin typeface="Times New Roman" pitchFamily="18" charset="0"/>
              </a:rPr>
              <a:t> x</a:t>
            </a:r>
            <a:r>
              <a:rPr lang="ru-RU" sz="2800" i="1" baseline="-25000" dirty="0">
                <a:latin typeface="Times New Roman" pitchFamily="18" charset="0"/>
              </a:rPr>
              <a:t>n+1</a:t>
            </a:r>
            <a:r>
              <a:rPr lang="ru-RU" sz="2800" dirty="0">
                <a:latin typeface="Times New Roman" pitchFamily="18" charset="0"/>
              </a:rPr>
              <a:t> и процесс вычисления заканчивается.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260350"/>
            <a:ext cx="8301037" cy="574675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ru-RU" smtClean="0"/>
          </a:p>
        </p:txBody>
      </p:sp>
      <p:sp>
        <p:nvSpPr>
          <p:cNvPr id="15364" name="Line 6"/>
          <p:cNvSpPr>
            <a:spLocks noChangeShapeType="1"/>
          </p:cNvSpPr>
          <p:nvPr/>
        </p:nvSpPr>
        <p:spPr bwMode="auto">
          <a:xfrm flipV="1">
            <a:off x="2124075" y="1916113"/>
            <a:ext cx="0" cy="3168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5" name="Line 7"/>
          <p:cNvSpPr>
            <a:spLocks noChangeShapeType="1"/>
          </p:cNvSpPr>
          <p:nvPr/>
        </p:nvSpPr>
        <p:spPr bwMode="auto">
          <a:xfrm flipV="1">
            <a:off x="1547813" y="4581525"/>
            <a:ext cx="53292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6" name="Text Box 8"/>
          <p:cNvSpPr txBox="1">
            <a:spLocks noChangeArrowheads="1"/>
          </p:cNvSpPr>
          <p:nvPr/>
        </p:nvSpPr>
        <p:spPr bwMode="auto">
          <a:xfrm>
            <a:off x="1763713" y="458152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latin typeface="Times New Roman" pitchFamily="18" charset="0"/>
              </a:rPr>
              <a:t>0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5367" name="Text Box 9"/>
          <p:cNvSpPr txBox="1">
            <a:spLocks noChangeArrowheads="1"/>
          </p:cNvSpPr>
          <p:nvPr/>
        </p:nvSpPr>
        <p:spPr bwMode="auto">
          <a:xfrm>
            <a:off x="6877050" y="45085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latin typeface="Times New Roman" pitchFamily="18" charset="0"/>
              </a:rPr>
              <a:t>X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5368" name="Text Box 10"/>
          <p:cNvSpPr txBox="1">
            <a:spLocks noChangeArrowheads="1"/>
          </p:cNvSpPr>
          <p:nvPr/>
        </p:nvSpPr>
        <p:spPr bwMode="auto">
          <a:xfrm>
            <a:off x="1619250" y="1484313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latin typeface="Times New Roman" pitchFamily="18" charset="0"/>
              </a:rPr>
              <a:t>Y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23563" name="Freeform 11"/>
          <p:cNvSpPr>
            <a:spLocks/>
          </p:cNvSpPr>
          <p:nvPr/>
        </p:nvSpPr>
        <p:spPr bwMode="auto">
          <a:xfrm>
            <a:off x="2484438" y="3068638"/>
            <a:ext cx="3671887" cy="2232025"/>
          </a:xfrm>
          <a:custGeom>
            <a:avLst/>
            <a:gdLst/>
            <a:ahLst/>
            <a:cxnLst>
              <a:cxn ang="0">
                <a:pos x="0" y="1406"/>
              </a:cxn>
              <a:cxn ang="0">
                <a:pos x="453" y="1361"/>
              </a:cxn>
              <a:cxn ang="0">
                <a:pos x="979" y="1227"/>
              </a:cxn>
              <a:cxn ang="0">
                <a:pos x="1515" y="1019"/>
              </a:cxn>
              <a:cxn ang="0">
                <a:pos x="1875" y="611"/>
              </a:cxn>
              <a:cxn ang="0">
                <a:pos x="2131" y="182"/>
              </a:cxn>
              <a:cxn ang="0">
                <a:pos x="2313" y="0"/>
              </a:cxn>
            </a:cxnLst>
            <a:rect l="0" t="0" r="r" b="b"/>
            <a:pathLst>
              <a:path w="2313" h="1406">
                <a:moveTo>
                  <a:pt x="0" y="1406"/>
                </a:moveTo>
                <a:cubicBezTo>
                  <a:pt x="147" y="1406"/>
                  <a:pt x="290" y="1391"/>
                  <a:pt x="453" y="1361"/>
                </a:cubicBezTo>
                <a:cubicBezTo>
                  <a:pt x="616" y="1331"/>
                  <a:pt x="802" y="1284"/>
                  <a:pt x="979" y="1227"/>
                </a:cubicBezTo>
                <a:cubicBezTo>
                  <a:pt x="1156" y="1170"/>
                  <a:pt x="1366" y="1122"/>
                  <a:pt x="1515" y="1019"/>
                </a:cubicBezTo>
                <a:cubicBezTo>
                  <a:pt x="1664" y="916"/>
                  <a:pt x="1772" y="751"/>
                  <a:pt x="1875" y="611"/>
                </a:cubicBezTo>
                <a:cubicBezTo>
                  <a:pt x="1978" y="471"/>
                  <a:pt x="2058" y="284"/>
                  <a:pt x="2131" y="182"/>
                </a:cubicBezTo>
                <a:cubicBezTo>
                  <a:pt x="2204" y="80"/>
                  <a:pt x="2267" y="42"/>
                  <a:pt x="2313" y="0"/>
                </a:cubicBezTo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370" name="Line 12"/>
          <p:cNvSpPr>
            <a:spLocks noChangeShapeType="1"/>
          </p:cNvSpPr>
          <p:nvPr/>
        </p:nvSpPr>
        <p:spPr bwMode="auto">
          <a:xfrm>
            <a:off x="2484438" y="4581525"/>
            <a:ext cx="0" cy="71913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1" name="Line 13"/>
          <p:cNvSpPr>
            <a:spLocks noChangeShapeType="1"/>
          </p:cNvSpPr>
          <p:nvPr/>
        </p:nvSpPr>
        <p:spPr bwMode="auto">
          <a:xfrm>
            <a:off x="6156325" y="3068638"/>
            <a:ext cx="0" cy="15128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2" name="Text Box 14"/>
          <p:cNvSpPr txBox="1">
            <a:spLocks noChangeArrowheads="1"/>
          </p:cNvSpPr>
          <p:nvPr/>
        </p:nvSpPr>
        <p:spPr bwMode="auto">
          <a:xfrm>
            <a:off x="2124075" y="40767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1" i="1">
                <a:latin typeface="Times New Roman" pitchFamily="18" charset="0"/>
              </a:rPr>
              <a:t>a</a:t>
            </a:r>
            <a:endParaRPr lang="ru-RU" b="1" i="1">
              <a:latin typeface="Times New Roman" pitchFamily="18" charset="0"/>
            </a:endParaRPr>
          </a:p>
        </p:txBody>
      </p:sp>
      <p:sp>
        <p:nvSpPr>
          <p:cNvPr id="15373" name="Text Box 15"/>
          <p:cNvSpPr txBox="1">
            <a:spLocks noChangeArrowheads="1"/>
          </p:cNvSpPr>
          <p:nvPr/>
        </p:nvSpPr>
        <p:spPr bwMode="auto">
          <a:xfrm>
            <a:off x="6227763" y="40767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1" i="1">
                <a:latin typeface="Times New Roman" pitchFamily="18" charset="0"/>
              </a:rPr>
              <a:t>b</a:t>
            </a:r>
            <a:endParaRPr lang="ru-RU" b="1" i="1">
              <a:latin typeface="Times New Roman" pitchFamily="18" charset="0"/>
            </a:endParaRPr>
          </a:p>
        </p:txBody>
      </p:sp>
      <p:sp>
        <p:nvSpPr>
          <p:cNvPr id="15374" name="Text Box 16"/>
          <p:cNvSpPr txBox="1">
            <a:spLocks noChangeArrowheads="1"/>
          </p:cNvSpPr>
          <p:nvPr/>
        </p:nvSpPr>
        <p:spPr bwMode="auto">
          <a:xfrm>
            <a:off x="3203575" y="5300663"/>
            <a:ext cx="947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i="1">
                <a:latin typeface="Times New Roman" pitchFamily="18" charset="0"/>
              </a:rPr>
              <a:t>y=f(x)</a:t>
            </a:r>
            <a:endParaRPr lang="ru-RU" i="1">
              <a:latin typeface="Times New Roman" pitchFamily="18" charset="0"/>
            </a:endParaRPr>
          </a:p>
        </p:txBody>
      </p:sp>
      <p:sp>
        <p:nvSpPr>
          <p:cNvPr id="15375" name="Text Box 17"/>
          <p:cNvSpPr txBox="1">
            <a:spLocks noChangeArrowheads="1"/>
          </p:cNvSpPr>
          <p:nvPr/>
        </p:nvSpPr>
        <p:spPr bwMode="auto">
          <a:xfrm>
            <a:off x="4859338" y="4149725"/>
            <a:ext cx="334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>
                <a:latin typeface="Times New Roman" pitchFamily="18" charset="0"/>
                <a:sym typeface="Symbol" pitchFamily="18" charset="2"/>
              </a:rPr>
              <a:t></a:t>
            </a:r>
          </a:p>
        </p:txBody>
      </p:sp>
      <p:sp>
        <p:nvSpPr>
          <p:cNvPr id="15376" name="Line 18"/>
          <p:cNvSpPr>
            <a:spLocks noChangeShapeType="1"/>
          </p:cNvSpPr>
          <p:nvPr/>
        </p:nvSpPr>
        <p:spPr bwMode="auto">
          <a:xfrm>
            <a:off x="4140200" y="458152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7" name="Text Box 19"/>
          <p:cNvSpPr txBox="1">
            <a:spLocks noChangeArrowheads="1"/>
          </p:cNvSpPr>
          <p:nvPr/>
        </p:nvSpPr>
        <p:spPr bwMode="auto">
          <a:xfrm>
            <a:off x="3924300" y="4149725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b="1" i="1">
                <a:latin typeface="Times New Roman" pitchFamily="18" charset="0"/>
              </a:rPr>
              <a:t>x</a:t>
            </a:r>
            <a:r>
              <a:rPr lang="en-US" b="1" i="1" baseline="-25000">
                <a:latin typeface="Times New Roman" pitchFamily="18" charset="0"/>
              </a:rPr>
              <a:t>0</a:t>
            </a:r>
            <a:endParaRPr lang="ru-RU" b="1" i="1" baseline="-25000">
              <a:latin typeface="Times New Roman" pitchFamily="18" charset="0"/>
            </a:endParaRPr>
          </a:p>
        </p:txBody>
      </p:sp>
      <p:sp>
        <p:nvSpPr>
          <p:cNvPr id="15378" name="Line 20"/>
          <p:cNvSpPr>
            <a:spLocks noChangeShapeType="1"/>
          </p:cNvSpPr>
          <p:nvPr/>
        </p:nvSpPr>
        <p:spPr bwMode="auto">
          <a:xfrm flipV="1">
            <a:off x="5219700" y="43656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9" name="Text Box 21"/>
          <p:cNvSpPr txBox="1">
            <a:spLocks noChangeArrowheads="1"/>
          </p:cNvSpPr>
          <p:nvPr/>
        </p:nvSpPr>
        <p:spPr bwMode="auto">
          <a:xfrm>
            <a:off x="5076825" y="4508500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1" i="1">
                <a:latin typeface="Times New Roman" pitchFamily="18" charset="0"/>
              </a:rPr>
              <a:t>x</a:t>
            </a:r>
            <a:r>
              <a:rPr lang="en-US" b="1" i="1" baseline="-25000">
                <a:latin typeface="Times New Roman" pitchFamily="18" charset="0"/>
              </a:rPr>
              <a:t>1</a:t>
            </a:r>
            <a:endParaRPr lang="ru-RU" b="1" i="1" baseline="-25000">
              <a:latin typeface="Times New Roman" pitchFamily="18" charset="0"/>
            </a:endParaRPr>
          </a:p>
        </p:txBody>
      </p:sp>
      <p:sp>
        <p:nvSpPr>
          <p:cNvPr id="15380" name="Line 23"/>
          <p:cNvSpPr>
            <a:spLocks noChangeShapeType="1"/>
          </p:cNvSpPr>
          <p:nvPr/>
        </p:nvSpPr>
        <p:spPr bwMode="auto">
          <a:xfrm>
            <a:off x="4716463" y="45815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1" name="Text Box 31"/>
          <p:cNvSpPr txBox="1">
            <a:spLocks noChangeArrowheads="1"/>
          </p:cNvSpPr>
          <p:nvPr/>
        </p:nvSpPr>
        <p:spPr bwMode="auto">
          <a:xfrm>
            <a:off x="4427538" y="4149725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1" i="1">
                <a:latin typeface="Times New Roman" pitchFamily="18" charset="0"/>
              </a:rPr>
              <a:t>x</a:t>
            </a:r>
            <a:r>
              <a:rPr lang="en-US" b="1" i="1" baseline="-25000">
                <a:latin typeface="Times New Roman" pitchFamily="18" charset="0"/>
              </a:rPr>
              <a:t>2</a:t>
            </a:r>
            <a:endParaRPr lang="ru-RU" b="1" i="1" baseline="-2500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бычная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1255</TotalTime>
  <Words>137</Words>
  <Application>Microsoft Office PowerPoint</Application>
  <PresentationFormat>Экран (4:3)</PresentationFormat>
  <Paragraphs>70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Wingdings</vt:lpstr>
      <vt:lpstr>Wingdings 2</vt:lpstr>
      <vt:lpstr>Tw Cen MT</vt:lpstr>
      <vt:lpstr>Times New Roman</vt:lpstr>
      <vt:lpstr>Symbol</vt:lpstr>
      <vt:lpstr>Обычная</vt:lpstr>
      <vt:lpstr>Слайд 1</vt:lpstr>
      <vt:lpstr>Слайд 2</vt:lpstr>
      <vt:lpstr>Слайд 3</vt:lpstr>
      <vt:lpstr>Слайд 4</vt:lpstr>
      <vt:lpstr>Слайд 5</vt:lpstr>
      <vt:lpstr>Метод половинного деления </vt:lpstr>
      <vt:lpstr>Слайд 7</vt:lpstr>
    </vt:vector>
  </TitlesOfParts>
  <Company>MyHome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трансцендентных (нелинейных) уравнений</dc:title>
  <dc:creator>Fomin</dc:creator>
  <cp:lastModifiedBy>Администратор</cp:lastModifiedBy>
  <cp:revision>48</cp:revision>
  <dcterms:created xsi:type="dcterms:W3CDTF">2004-05-29T08:27:23Z</dcterms:created>
  <dcterms:modified xsi:type="dcterms:W3CDTF">2019-03-19T08:04:25Z</dcterms:modified>
</cp:coreProperties>
</file>