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8" r:id="rId9"/>
    <p:sldId id="261" r:id="rId10"/>
    <p:sldId id="262" r:id="rId11"/>
    <p:sldId id="263" r:id="rId12"/>
    <p:sldId id="265" r:id="rId13"/>
    <p:sldId id="269" r:id="rId14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31800" indent="-215900" algn="l" defTabSz="449263" rtl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647700" indent="-215900" algn="l" defTabSz="449263" rtl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863600" indent="-215900" algn="l" defTabSz="449263" rtl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079500" indent="-215900" algn="l" defTabSz="449263" rtl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558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3A2EFE-5680-4B8A-AF72-CB3356CF0B11}" type="doc">
      <dgm:prSet loTypeId="urn:microsoft.com/office/officeart/2005/8/layout/h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3F20AC9F-B3D0-4DDB-84B4-58D701C3A869}">
      <dgm:prSet phldrT="[Текст]"/>
      <dgm:spPr/>
      <dgm:t>
        <a:bodyPr/>
        <a:lstStyle/>
        <a:p>
          <a:pPr>
            <a:lnSpc>
              <a:spcPct val="150000"/>
            </a:lnSpc>
          </a:pPr>
          <a:r>
            <a:rPr lang="ru-RU" b="1" smtClean="0">
              <a:effectLst/>
            </a:rPr>
            <a:t>Несанкционированное (преднамеренное) разрушение:</a:t>
          </a:r>
          <a:endParaRPr lang="ru-RU" dirty="0">
            <a:effectLst/>
          </a:endParaRPr>
        </a:p>
      </dgm:t>
    </dgm:pt>
    <dgm:pt modelId="{80695AB5-6A69-4880-8021-FEBDB15E70F6}" type="parTrans" cxnId="{1BCF7BB7-4651-4E2D-95BC-7F81BF295230}">
      <dgm:prSet/>
      <dgm:spPr/>
      <dgm:t>
        <a:bodyPr/>
        <a:lstStyle/>
        <a:p>
          <a:endParaRPr lang="ru-RU"/>
        </a:p>
      </dgm:t>
    </dgm:pt>
    <dgm:pt modelId="{FB326C60-3F33-4DDF-BF2D-BBE70D62FABD}" type="sibTrans" cxnId="{1BCF7BB7-4651-4E2D-95BC-7F81BF295230}">
      <dgm:prSet/>
      <dgm:spPr/>
      <dgm:t>
        <a:bodyPr/>
        <a:lstStyle/>
        <a:p>
          <a:endParaRPr lang="ru-RU"/>
        </a:p>
      </dgm:t>
    </dgm:pt>
    <dgm:pt modelId="{CA9A2ED8-CC3B-4419-B21E-44622F4FFA7E}">
      <dgm:prSet phldrT="[Текст]"/>
      <dgm:spPr/>
      <dgm:t>
        <a:bodyPr/>
        <a:lstStyle/>
        <a:p>
          <a:pPr>
            <a:lnSpc>
              <a:spcPct val="150000"/>
            </a:lnSpc>
          </a:pPr>
          <a:r>
            <a:rPr lang="ru-RU" dirty="0" smtClean="0"/>
            <a:t>Вредоносные программные коды-вирусы;</a:t>
          </a:r>
          <a:endParaRPr lang="ru-RU" dirty="0"/>
        </a:p>
      </dgm:t>
    </dgm:pt>
    <dgm:pt modelId="{A8C345E6-34DC-45E6-A122-1CFEDE272B99}" type="parTrans" cxnId="{CB732602-8BBC-4285-B051-16DA00978705}">
      <dgm:prSet/>
      <dgm:spPr/>
      <dgm:t>
        <a:bodyPr/>
        <a:lstStyle/>
        <a:p>
          <a:endParaRPr lang="ru-RU"/>
        </a:p>
      </dgm:t>
    </dgm:pt>
    <dgm:pt modelId="{4BE0A5A4-E6A9-4464-9F15-2EE93EEE1B61}" type="sibTrans" cxnId="{CB732602-8BBC-4285-B051-16DA00978705}">
      <dgm:prSet/>
      <dgm:spPr/>
      <dgm:t>
        <a:bodyPr/>
        <a:lstStyle/>
        <a:p>
          <a:endParaRPr lang="ru-RU"/>
        </a:p>
      </dgm:t>
    </dgm:pt>
    <dgm:pt modelId="{7BB6514E-9ECC-4D1B-B958-E412CD57F43F}">
      <dgm:prSet phldrT="[Текст]"/>
      <dgm:spPr/>
      <dgm:t>
        <a:bodyPr/>
        <a:lstStyle/>
        <a:p>
          <a:pPr>
            <a:lnSpc>
              <a:spcPct val="150000"/>
            </a:lnSpc>
          </a:pPr>
          <a:r>
            <a:rPr lang="ru-RU" dirty="0" smtClean="0"/>
            <a:t>Деятельность хакеров, атаки</a:t>
          </a:r>
          <a:endParaRPr lang="ru-RU" dirty="0"/>
        </a:p>
      </dgm:t>
    </dgm:pt>
    <dgm:pt modelId="{07CACCC6-422D-4CE6-BA8B-D93EE5522D2E}" type="parTrans" cxnId="{D1DA2B52-94F3-4436-98CF-5928289F2141}">
      <dgm:prSet/>
      <dgm:spPr/>
      <dgm:t>
        <a:bodyPr/>
        <a:lstStyle/>
        <a:p>
          <a:endParaRPr lang="ru-RU"/>
        </a:p>
      </dgm:t>
    </dgm:pt>
    <dgm:pt modelId="{29FF616B-5C04-4960-8227-F49027A352BB}" type="sibTrans" cxnId="{D1DA2B52-94F3-4436-98CF-5928289F2141}">
      <dgm:prSet/>
      <dgm:spPr/>
      <dgm:t>
        <a:bodyPr/>
        <a:lstStyle/>
        <a:p>
          <a:endParaRPr lang="ru-RU"/>
        </a:p>
      </dgm:t>
    </dgm:pt>
    <dgm:pt modelId="{2518DFE3-2046-4AA9-8B25-8D4288E936A3}">
      <dgm:prSet phldrT="[Текст]"/>
      <dgm:spPr/>
      <dgm:t>
        <a:bodyPr/>
        <a:lstStyle/>
        <a:p>
          <a:pPr>
            <a:lnSpc>
              <a:spcPct val="150000"/>
            </a:lnSpc>
          </a:pPr>
          <a:r>
            <a:rPr lang="ru-RU" b="1" dirty="0" smtClean="0">
              <a:effectLst/>
            </a:rPr>
            <a:t>Непреднамеренное разрушение:</a:t>
          </a:r>
          <a:endParaRPr lang="ru-RU" dirty="0">
            <a:effectLst/>
          </a:endParaRPr>
        </a:p>
      </dgm:t>
    </dgm:pt>
    <dgm:pt modelId="{2EB727B7-CC73-42E2-A0D6-F1148B21B891}" type="parTrans" cxnId="{6341F52B-D725-4C98-A492-03DFF59CC433}">
      <dgm:prSet/>
      <dgm:spPr/>
      <dgm:t>
        <a:bodyPr/>
        <a:lstStyle/>
        <a:p>
          <a:endParaRPr lang="ru-RU"/>
        </a:p>
      </dgm:t>
    </dgm:pt>
    <dgm:pt modelId="{E8E57046-AB30-4AF8-A888-B2C864B7DF1F}" type="sibTrans" cxnId="{6341F52B-D725-4C98-A492-03DFF59CC433}">
      <dgm:prSet/>
      <dgm:spPr/>
      <dgm:t>
        <a:bodyPr/>
        <a:lstStyle/>
        <a:p>
          <a:endParaRPr lang="ru-RU"/>
        </a:p>
      </dgm:t>
    </dgm:pt>
    <dgm:pt modelId="{25BE9E4E-ABA5-4E02-A91F-CA8A8703F0B1}">
      <dgm:prSet phldrT="[Текст]"/>
      <dgm:spPr/>
      <dgm:t>
        <a:bodyPr/>
        <a:lstStyle/>
        <a:p>
          <a:pPr>
            <a:lnSpc>
              <a:spcPct val="150000"/>
            </a:lnSpc>
          </a:pPr>
          <a:r>
            <a:rPr lang="ru-RU" smtClean="0"/>
            <a:t>Ошибки пользователя;</a:t>
          </a:r>
          <a:endParaRPr lang="ru-RU" dirty="0"/>
        </a:p>
      </dgm:t>
    </dgm:pt>
    <dgm:pt modelId="{D80A3CC8-6533-41AC-A8E2-E2F71BA1A036}" type="parTrans" cxnId="{661849AA-E671-4B89-88BC-AE5E19994D0E}">
      <dgm:prSet/>
      <dgm:spPr/>
      <dgm:t>
        <a:bodyPr/>
        <a:lstStyle/>
        <a:p>
          <a:endParaRPr lang="ru-RU"/>
        </a:p>
      </dgm:t>
    </dgm:pt>
    <dgm:pt modelId="{86FF1487-FDB1-4A27-AEAF-75BCA1E4BC82}" type="sibTrans" cxnId="{661849AA-E671-4B89-88BC-AE5E19994D0E}">
      <dgm:prSet/>
      <dgm:spPr/>
      <dgm:t>
        <a:bodyPr/>
        <a:lstStyle/>
        <a:p>
          <a:endParaRPr lang="ru-RU"/>
        </a:p>
      </dgm:t>
    </dgm:pt>
    <dgm:pt modelId="{ACB7A2AE-5909-420E-A983-64F5EB24F21D}">
      <dgm:prSet phldrT="[Текст]"/>
      <dgm:spPr/>
      <dgm:t>
        <a:bodyPr/>
        <a:lstStyle/>
        <a:p>
          <a:pPr>
            <a:lnSpc>
              <a:spcPct val="150000"/>
            </a:lnSpc>
          </a:pPr>
          <a:r>
            <a:rPr lang="ru-RU" smtClean="0"/>
            <a:t>Сбои оборудования;</a:t>
          </a:r>
          <a:endParaRPr lang="ru-RU" dirty="0"/>
        </a:p>
      </dgm:t>
    </dgm:pt>
    <dgm:pt modelId="{AF4764DA-3ACA-4C19-91CB-F56C7EC4CF4B}" type="parTrans" cxnId="{9ED8887C-DBE3-4554-A6CD-15EEF15DE81A}">
      <dgm:prSet/>
      <dgm:spPr/>
      <dgm:t>
        <a:bodyPr/>
        <a:lstStyle/>
        <a:p>
          <a:endParaRPr lang="ru-RU"/>
        </a:p>
      </dgm:t>
    </dgm:pt>
    <dgm:pt modelId="{6921FE40-8B40-46EA-8B5A-6BF17A6E25FB}" type="sibTrans" cxnId="{9ED8887C-DBE3-4554-A6CD-15EEF15DE81A}">
      <dgm:prSet/>
      <dgm:spPr/>
      <dgm:t>
        <a:bodyPr/>
        <a:lstStyle/>
        <a:p>
          <a:endParaRPr lang="ru-RU"/>
        </a:p>
      </dgm:t>
    </dgm:pt>
    <dgm:pt modelId="{80BA83B8-4C93-4622-82D9-33BAC8CEF0AB}">
      <dgm:prSet phldrT="[Текст]"/>
      <dgm:spPr/>
      <dgm:t>
        <a:bodyPr/>
        <a:lstStyle/>
        <a:p>
          <a:pPr>
            <a:lnSpc>
              <a:spcPct val="150000"/>
            </a:lnSpc>
          </a:pPr>
          <a:r>
            <a:rPr lang="ru-RU" smtClean="0"/>
            <a:t>Ошибки и сбои в работе ПО;</a:t>
          </a:r>
          <a:endParaRPr lang="ru-RU" dirty="0"/>
        </a:p>
      </dgm:t>
    </dgm:pt>
    <dgm:pt modelId="{B9F2C33C-D0FB-4D2D-9AD0-8BECD901474A}" type="parTrans" cxnId="{FC452C58-CF93-445E-926D-AA0B0FADFEC7}">
      <dgm:prSet/>
      <dgm:spPr/>
      <dgm:t>
        <a:bodyPr/>
        <a:lstStyle/>
        <a:p>
          <a:endParaRPr lang="ru-RU"/>
        </a:p>
      </dgm:t>
    </dgm:pt>
    <dgm:pt modelId="{46AAB29E-EC18-4B19-B5E1-691537D5F606}" type="sibTrans" cxnId="{FC452C58-CF93-445E-926D-AA0B0FADFEC7}">
      <dgm:prSet/>
      <dgm:spPr/>
      <dgm:t>
        <a:bodyPr/>
        <a:lstStyle/>
        <a:p>
          <a:endParaRPr lang="ru-RU"/>
        </a:p>
      </dgm:t>
    </dgm:pt>
    <dgm:pt modelId="{FB2C26C1-11A5-443E-9D76-8C4778FE52EF}">
      <dgm:prSet phldrT="[Текст]"/>
      <dgm:spPr/>
      <dgm:t>
        <a:bodyPr/>
        <a:lstStyle/>
        <a:p>
          <a:pPr>
            <a:lnSpc>
              <a:spcPct val="150000"/>
            </a:lnSpc>
          </a:pPr>
          <a:r>
            <a:rPr lang="ru-RU" smtClean="0"/>
            <a:t>Форс-мажорные обстоятельства</a:t>
          </a:r>
          <a:endParaRPr lang="ru-RU" dirty="0"/>
        </a:p>
      </dgm:t>
    </dgm:pt>
    <dgm:pt modelId="{41DC788F-0F1F-4AA4-AC78-46A9E865421D}" type="parTrans" cxnId="{D13A18BD-AA04-4B06-B661-BC56B7E62A47}">
      <dgm:prSet/>
      <dgm:spPr/>
      <dgm:t>
        <a:bodyPr/>
        <a:lstStyle/>
        <a:p>
          <a:endParaRPr lang="ru-RU"/>
        </a:p>
      </dgm:t>
    </dgm:pt>
    <dgm:pt modelId="{5795DE96-F066-493F-8458-37B8040F1F0A}" type="sibTrans" cxnId="{D13A18BD-AA04-4B06-B661-BC56B7E62A47}">
      <dgm:prSet/>
      <dgm:spPr/>
      <dgm:t>
        <a:bodyPr/>
        <a:lstStyle/>
        <a:p>
          <a:endParaRPr lang="ru-RU"/>
        </a:p>
      </dgm:t>
    </dgm:pt>
    <dgm:pt modelId="{ABDD4826-CEAF-439C-99F9-EE49140D6C7C}" type="pres">
      <dgm:prSet presAssocID="{B93A2EFE-5680-4B8A-AF72-CB3356CF0B1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9DB642-EDCB-4B95-9124-D350FC83C58D}" type="pres">
      <dgm:prSet presAssocID="{3F20AC9F-B3D0-4DDB-84B4-58D701C3A869}" presName="composite" presStyleCnt="0"/>
      <dgm:spPr/>
    </dgm:pt>
    <dgm:pt modelId="{EB2F0F2C-A688-40D3-9CA4-6600D5CD1C4A}" type="pres">
      <dgm:prSet presAssocID="{3F20AC9F-B3D0-4DDB-84B4-58D701C3A86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0627D9-10EB-420A-BF9A-521775E01BF1}" type="pres">
      <dgm:prSet presAssocID="{3F20AC9F-B3D0-4DDB-84B4-58D701C3A869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978CEC-78CC-4708-A161-8705060C84A4}" type="pres">
      <dgm:prSet presAssocID="{FB326C60-3F33-4DDF-BF2D-BBE70D62FABD}" presName="space" presStyleCnt="0"/>
      <dgm:spPr/>
    </dgm:pt>
    <dgm:pt modelId="{F967A002-AD0C-4DE0-9964-F56599054075}" type="pres">
      <dgm:prSet presAssocID="{2518DFE3-2046-4AA9-8B25-8D4288E936A3}" presName="composite" presStyleCnt="0"/>
      <dgm:spPr/>
    </dgm:pt>
    <dgm:pt modelId="{6ABDDA6D-84A5-4588-AA58-67B56BDD8910}" type="pres">
      <dgm:prSet presAssocID="{2518DFE3-2046-4AA9-8B25-8D4288E936A3}" presName="parTx" presStyleLbl="alignNode1" presStyleIdx="1" presStyleCnt="2" custLinFactNeighborX="1" custLinFactNeighborY="-1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AB745-307A-4D6C-846D-CDC2BBCF334D}" type="pres">
      <dgm:prSet presAssocID="{2518DFE3-2046-4AA9-8B25-8D4288E936A3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818114F-6145-421A-A70D-96415A3932D1}" type="presOf" srcId="{FB2C26C1-11A5-443E-9D76-8C4778FE52EF}" destId="{B28AB745-307A-4D6C-846D-CDC2BBCF334D}" srcOrd="0" destOrd="3" presId="urn:microsoft.com/office/officeart/2005/8/layout/hList1"/>
    <dgm:cxn modelId="{661849AA-E671-4B89-88BC-AE5E19994D0E}" srcId="{2518DFE3-2046-4AA9-8B25-8D4288E936A3}" destId="{25BE9E4E-ABA5-4E02-A91F-CA8A8703F0B1}" srcOrd="0" destOrd="0" parTransId="{D80A3CC8-6533-41AC-A8E2-E2F71BA1A036}" sibTransId="{86FF1487-FDB1-4A27-AEAF-75BCA1E4BC82}"/>
    <dgm:cxn modelId="{6AF73EE3-4070-40D2-B818-88CBCA69FF4E}" type="presOf" srcId="{7BB6514E-9ECC-4D1B-B958-E412CD57F43F}" destId="{250627D9-10EB-420A-BF9A-521775E01BF1}" srcOrd="0" destOrd="1" presId="urn:microsoft.com/office/officeart/2005/8/layout/hList1"/>
    <dgm:cxn modelId="{9ED8887C-DBE3-4554-A6CD-15EEF15DE81A}" srcId="{2518DFE3-2046-4AA9-8B25-8D4288E936A3}" destId="{ACB7A2AE-5909-420E-A983-64F5EB24F21D}" srcOrd="1" destOrd="0" parTransId="{AF4764DA-3ACA-4C19-91CB-F56C7EC4CF4B}" sibTransId="{6921FE40-8B40-46EA-8B5A-6BF17A6E25FB}"/>
    <dgm:cxn modelId="{3F6A7F79-C6FC-4FE2-97E4-2DF0CD611F36}" type="presOf" srcId="{25BE9E4E-ABA5-4E02-A91F-CA8A8703F0B1}" destId="{B28AB745-307A-4D6C-846D-CDC2BBCF334D}" srcOrd="0" destOrd="0" presId="urn:microsoft.com/office/officeart/2005/8/layout/hList1"/>
    <dgm:cxn modelId="{CA8F3FE5-5F04-44B7-8CEF-01A0C93C6524}" type="presOf" srcId="{2518DFE3-2046-4AA9-8B25-8D4288E936A3}" destId="{6ABDDA6D-84A5-4588-AA58-67B56BDD8910}" srcOrd="0" destOrd="0" presId="urn:microsoft.com/office/officeart/2005/8/layout/hList1"/>
    <dgm:cxn modelId="{FEF89C84-848C-4F47-8B3B-A2027AEF99C4}" type="presOf" srcId="{ACB7A2AE-5909-420E-A983-64F5EB24F21D}" destId="{B28AB745-307A-4D6C-846D-CDC2BBCF334D}" srcOrd="0" destOrd="1" presId="urn:microsoft.com/office/officeart/2005/8/layout/hList1"/>
    <dgm:cxn modelId="{CB732602-8BBC-4285-B051-16DA00978705}" srcId="{3F20AC9F-B3D0-4DDB-84B4-58D701C3A869}" destId="{CA9A2ED8-CC3B-4419-B21E-44622F4FFA7E}" srcOrd="0" destOrd="0" parTransId="{A8C345E6-34DC-45E6-A122-1CFEDE272B99}" sibTransId="{4BE0A5A4-E6A9-4464-9F15-2EE93EEE1B61}"/>
    <dgm:cxn modelId="{D107AAA4-C4BA-4A7D-9930-F966DA948FCE}" type="presOf" srcId="{B93A2EFE-5680-4B8A-AF72-CB3356CF0B11}" destId="{ABDD4826-CEAF-439C-99F9-EE49140D6C7C}" srcOrd="0" destOrd="0" presId="urn:microsoft.com/office/officeart/2005/8/layout/hList1"/>
    <dgm:cxn modelId="{D13A18BD-AA04-4B06-B661-BC56B7E62A47}" srcId="{2518DFE3-2046-4AA9-8B25-8D4288E936A3}" destId="{FB2C26C1-11A5-443E-9D76-8C4778FE52EF}" srcOrd="3" destOrd="0" parTransId="{41DC788F-0F1F-4AA4-AC78-46A9E865421D}" sibTransId="{5795DE96-F066-493F-8458-37B8040F1F0A}"/>
    <dgm:cxn modelId="{FC452C58-CF93-445E-926D-AA0B0FADFEC7}" srcId="{2518DFE3-2046-4AA9-8B25-8D4288E936A3}" destId="{80BA83B8-4C93-4622-82D9-33BAC8CEF0AB}" srcOrd="2" destOrd="0" parTransId="{B9F2C33C-D0FB-4D2D-9AD0-8BECD901474A}" sibTransId="{46AAB29E-EC18-4B19-B5E1-691537D5F606}"/>
    <dgm:cxn modelId="{6341F52B-D725-4C98-A492-03DFF59CC433}" srcId="{B93A2EFE-5680-4B8A-AF72-CB3356CF0B11}" destId="{2518DFE3-2046-4AA9-8B25-8D4288E936A3}" srcOrd="1" destOrd="0" parTransId="{2EB727B7-CC73-42E2-A0D6-F1148B21B891}" sibTransId="{E8E57046-AB30-4AF8-A888-B2C864B7DF1F}"/>
    <dgm:cxn modelId="{1BCF7BB7-4651-4E2D-95BC-7F81BF295230}" srcId="{B93A2EFE-5680-4B8A-AF72-CB3356CF0B11}" destId="{3F20AC9F-B3D0-4DDB-84B4-58D701C3A869}" srcOrd="0" destOrd="0" parTransId="{80695AB5-6A69-4880-8021-FEBDB15E70F6}" sibTransId="{FB326C60-3F33-4DDF-BF2D-BBE70D62FABD}"/>
    <dgm:cxn modelId="{8D7AA1AB-72FE-48EE-A871-0F3FF71147E7}" type="presOf" srcId="{CA9A2ED8-CC3B-4419-B21E-44622F4FFA7E}" destId="{250627D9-10EB-420A-BF9A-521775E01BF1}" srcOrd="0" destOrd="0" presId="urn:microsoft.com/office/officeart/2005/8/layout/hList1"/>
    <dgm:cxn modelId="{59F55B96-65A5-4BCD-A4A9-C3E638775F6B}" type="presOf" srcId="{80BA83B8-4C93-4622-82D9-33BAC8CEF0AB}" destId="{B28AB745-307A-4D6C-846D-CDC2BBCF334D}" srcOrd="0" destOrd="2" presId="urn:microsoft.com/office/officeart/2005/8/layout/hList1"/>
    <dgm:cxn modelId="{D1DA2B52-94F3-4436-98CF-5928289F2141}" srcId="{3F20AC9F-B3D0-4DDB-84B4-58D701C3A869}" destId="{7BB6514E-9ECC-4D1B-B958-E412CD57F43F}" srcOrd="1" destOrd="0" parTransId="{07CACCC6-422D-4CE6-BA8B-D93EE5522D2E}" sibTransId="{29FF616B-5C04-4960-8227-F49027A352BB}"/>
    <dgm:cxn modelId="{8D2195A3-805A-4662-9D68-1430819FC013}" type="presOf" srcId="{3F20AC9F-B3D0-4DDB-84B4-58D701C3A869}" destId="{EB2F0F2C-A688-40D3-9CA4-6600D5CD1C4A}" srcOrd="0" destOrd="0" presId="urn:microsoft.com/office/officeart/2005/8/layout/hList1"/>
    <dgm:cxn modelId="{9789DFF6-D60E-4E0D-AC7E-7B3A6D59EFCF}" type="presParOf" srcId="{ABDD4826-CEAF-439C-99F9-EE49140D6C7C}" destId="{A69DB642-EDCB-4B95-9124-D350FC83C58D}" srcOrd="0" destOrd="0" presId="urn:microsoft.com/office/officeart/2005/8/layout/hList1"/>
    <dgm:cxn modelId="{A5547FAC-A65E-450E-865A-0B9830F19368}" type="presParOf" srcId="{A69DB642-EDCB-4B95-9124-D350FC83C58D}" destId="{EB2F0F2C-A688-40D3-9CA4-6600D5CD1C4A}" srcOrd="0" destOrd="0" presId="urn:microsoft.com/office/officeart/2005/8/layout/hList1"/>
    <dgm:cxn modelId="{B58640EA-6A15-421B-9A77-0A96032C2EB3}" type="presParOf" srcId="{A69DB642-EDCB-4B95-9124-D350FC83C58D}" destId="{250627D9-10EB-420A-BF9A-521775E01BF1}" srcOrd="1" destOrd="0" presId="urn:microsoft.com/office/officeart/2005/8/layout/hList1"/>
    <dgm:cxn modelId="{3B30A3DD-5F56-41E9-A127-922E559D95BD}" type="presParOf" srcId="{ABDD4826-CEAF-439C-99F9-EE49140D6C7C}" destId="{36978CEC-78CC-4708-A161-8705060C84A4}" srcOrd="1" destOrd="0" presId="urn:microsoft.com/office/officeart/2005/8/layout/hList1"/>
    <dgm:cxn modelId="{D609A207-BBC9-4FCC-89CE-00E2BA56B33A}" type="presParOf" srcId="{ABDD4826-CEAF-439C-99F9-EE49140D6C7C}" destId="{F967A002-AD0C-4DE0-9964-F56599054075}" srcOrd="2" destOrd="0" presId="urn:microsoft.com/office/officeart/2005/8/layout/hList1"/>
    <dgm:cxn modelId="{16B7A935-C2A9-4D21-9612-C53663334951}" type="presParOf" srcId="{F967A002-AD0C-4DE0-9964-F56599054075}" destId="{6ABDDA6D-84A5-4588-AA58-67B56BDD8910}" srcOrd="0" destOrd="0" presId="urn:microsoft.com/office/officeart/2005/8/layout/hList1"/>
    <dgm:cxn modelId="{1E4A799C-2D6B-40ED-8533-D9219449B83A}" type="presParOf" srcId="{F967A002-AD0C-4DE0-9964-F56599054075}" destId="{B28AB745-307A-4D6C-846D-CDC2BBCF334D}" srcOrd="1" destOrd="0" presId="urn:microsoft.com/office/officeart/2005/8/layout/h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2362" cy="3698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4462" cy="4105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01688"/>
            <a:ext cx="5346700" cy="4010025"/>
          </a:xfrm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7238" y="5078413"/>
            <a:ext cx="6046787" cy="4811712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964351" y="4199820"/>
            <a:ext cx="4116276" cy="10040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964370" y="4295732"/>
            <a:ext cx="4116256" cy="211671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964370" y="4536209"/>
            <a:ext cx="4116256" cy="10080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964370" y="4590483"/>
            <a:ext cx="2167334" cy="20159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964370" y="4629250"/>
            <a:ext cx="2167334" cy="10080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964370" y="4367812"/>
            <a:ext cx="3377009" cy="30239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8132087" y="4476482"/>
            <a:ext cx="1764109" cy="4031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4023077"/>
            <a:ext cx="10080625" cy="269152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" y="4051589"/>
            <a:ext cx="10080626" cy="15507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7071046" y="4015832"/>
            <a:ext cx="3009580" cy="2738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10080625" cy="4080439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04031" y="2647636"/>
            <a:ext cx="9324578" cy="1620430"/>
          </a:xfrm>
        </p:spPr>
        <p:txBody>
          <a:bodyPr anchor="b"/>
          <a:lstStyle>
            <a:lvl1pPr>
              <a:defRPr sz="49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04031" y="4298959"/>
            <a:ext cx="5460339" cy="1931917"/>
          </a:xfrm>
        </p:spPr>
        <p:txBody>
          <a:bodyPr/>
          <a:lstStyle>
            <a:lvl1pPr marL="70556" indent="0" algn="l">
              <a:buNone/>
              <a:defRPr sz="2600">
                <a:solidFill>
                  <a:schemeClr val="tx2"/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392458" y="4636601"/>
            <a:ext cx="1058466" cy="503978"/>
          </a:xfrm>
        </p:spPr>
        <p:txBody>
          <a:bodyPr/>
          <a:lstStyle/>
          <a:p>
            <a:fld id="{C3F416CD-67A3-4CF0-A210-F6AF31AC147F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964370" y="4635551"/>
            <a:ext cx="1428089" cy="503978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9172319" y="1252"/>
            <a:ext cx="824301" cy="403183"/>
          </a:xfrm>
        </p:spPr>
        <p:txBody>
          <a:bodyPr/>
          <a:lstStyle>
            <a:lvl1pPr algn="r">
              <a:defRPr sz="2000">
                <a:solidFill>
                  <a:schemeClr val="bg1"/>
                </a:solidFill>
              </a:defRPr>
            </a:lvl1pPr>
          </a:lstStyle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76464" y="1259946"/>
            <a:ext cx="2100130" cy="604774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4031" y="1259946"/>
            <a:ext cx="6888427" cy="604774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1363" y="282575"/>
            <a:ext cx="8607425" cy="1260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300" y="2183907"/>
            <a:ext cx="8568531" cy="1501435"/>
          </a:xfrm>
        </p:spPr>
        <p:txBody>
          <a:bodyPr anchor="b">
            <a:noAutofit/>
          </a:bodyPr>
          <a:lstStyle>
            <a:lvl1pPr algn="l">
              <a:buNone/>
              <a:defRPr sz="47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300" y="3711591"/>
            <a:ext cx="8568531" cy="1664178"/>
          </a:xfrm>
        </p:spPr>
        <p:txBody>
          <a:bodyPr anchor="t"/>
          <a:lstStyle>
            <a:lvl1pPr marL="50397" indent="0">
              <a:buNone/>
              <a:defRPr sz="2300" b="0">
                <a:solidFill>
                  <a:schemeClr val="tx2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4031" y="2479574"/>
            <a:ext cx="4452276" cy="4989036"/>
          </a:xfrm>
        </p:spPr>
        <p:txBody>
          <a:bodyPr/>
          <a:lstStyle>
            <a:lvl1pPr>
              <a:defRPr sz="2200"/>
            </a:lvl1pPr>
            <a:lvl2pPr>
              <a:defRPr sz="21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24318" y="2479574"/>
            <a:ext cx="4452276" cy="4989036"/>
          </a:xfrm>
        </p:spPr>
        <p:txBody>
          <a:bodyPr/>
          <a:lstStyle>
            <a:lvl1pPr>
              <a:defRPr sz="2200"/>
            </a:lvl1pPr>
            <a:lvl2pPr>
              <a:defRPr sz="21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0026" y="1259946"/>
            <a:ext cx="9240573" cy="1179309"/>
          </a:xfrm>
        </p:spPr>
        <p:txBody>
          <a:bodyPr anchor="ctr"/>
          <a:lstStyle>
            <a:lvl1pPr>
              <a:defRPr sz="44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0026" y="2474664"/>
            <a:ext cx="4455636" cy="503978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50397" indent="0">
              <a:buNone/>
              <a:defRPr sz="21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204823" y="2474664"/>
            <a:ext cx="4455776" cy="503978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50397" indent="0">
              <a:buNone/>
              <a:defRPr sz="21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20026" y="2985641"/>
            <a:ext cx="4455636" cy="4283816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201603" y="2985641"/>
            <a:ext cx="4455776" cy="4283816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l" eaLnBrk="1" latinLnBrk="0" hangingPunct="1"/>
            <a:fld id="{C3F416CD-67A3-4CF0-A210-F6AF31AC147F}" type="datetimeFigureOut">
              <a:rPr lang="en-US" smtClean="0"/>
              <a:pPr algn="l" eaLnBrk="1" latinLnBrk="0" hangingPunct="1"/>
              <a:t>11/30/2015</a:t>
            </a:fld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031" y="1259946"/>
            <a:ext cx="9072563" cy="1179309"/>
          </a:xfrm>
        </p:spPr>
        <p:txBody>
          <a:bodyPr anchor="ctr"/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7258050" y="675331"/>
            <a:ext cx="1055317" cy="503978"/>
          </a:xfrm>
        </p:spPr>
        <p:txBody>
          <a:bodyPr/>
          <a:lstStyle/>
          <a:p>
            <a:fld id="{C3F416CD-67A3-4CF0-A210-F6AF31AC147F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796359" y="675331"/>
            <a:ext cx="1461691" cy="503978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012079" y="2504"/>
            <a:ext cx="840052" cy="403183"/>
          </a:xfrm>
        </p:spPr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1858" y="1214718"/>
            <a:ext cx="3729831" cy="967638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901858" y="2216454"/>
            <a:ext cx="3729831" cy="5090181"/>
          </a:xfrm>
        </p:spPr>
        <p:txBody>
          <a:bodyPr/>
          <a:lstStyle>
            <a:lvl1pPr marL="10079" indent="0">
              <a:buNone/>
              <a:defRPr sz="15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68010" y="855712"/>
            <a:ext cx="5624989" cy="645092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97701" y="1222644"/>
            <a:ext cx="646910" cy="5160638"/>
          </a:xfrm>
        </p:spPr>
        <p:txBody>
          <a:bodyPr vert="vert270" lIns="50397" tIns="0" rIns="50397" anchor="t"/>
          <a:lstStyle>
            <a:lvl1pPr algn="ctr">
              <a:buNone/>
              <a:defRPr sz="22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45019" y="1259946"/>
            <a:ext cx="5040313" cy="5039783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5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12086" y="3609319"/>
            <a:ext cx="2856177" cy="2773963"/>
          </a:xfrm>
        </p:spPr>
        <p:txBody>
          <a:bodyPr lIns="0" tIns="0" rIns="50397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/>
            </a:lvl1pPr>
            <a:lvl2pPr>
              <a:buFontTx/>
              <a:buNone/>
              <a:defRPr sz="1300"/>
            </a:lvl2pPr>
            <a:lvl3pPr>
              <a:buFontTx/>
              <a:buNone/>
              <a:defRPr sz="1100"/>
            </a:lvl3pPr>
            <a:lvl4pPr>
              <a:buFontTx/>
              <a:buNone/>
              <a:defRPr sz="1000"/>
            </a:lvl4pPr>
            <a:lvl5pPr>
              <a:buFontTx/>
              <a:buNone/>
              <a:defRPr sz="10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11/30/2015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404350"/>
            <a:ext cx="10080625" cy="93043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10080625" cy="342448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1" y="339818"/>
            <a:ext cx="10080626" cy="10079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964351" y="397105"/>
            <a:ext cx="4116276" cy="10040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964370" y="485143"/>
            <a:ext cx="4116256" cy="19845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961216" y="548406"/>
            <a:ext cx="3377009" cy="30239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8128933" y="649201"/>
            <a:ext cx="1764109" cy="4031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10015544" y="-2206"/>
            <a:ext cx="63529" cy="685411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970912" y="-2206"/>
            <a:ext cx="30242" cy="685411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949907" y="-2206"/>
            <a:ext cx="10081" cy="685411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9894781" y="-2206"/>
            <a:ext cx="30242" cy="685411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9828915" y="419"/>
            <a:ext cx="60484" cy="645092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9782390" y="419"/>
            <a:ext cx="10081" cy="645092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504031" y="1259946"/>
            <a:ext cx="9072563" cy="1175949"/>
          </a:xfrm>
          <a:prstGeom prst="rect">
            <a:avLst/>
          </a:prstGeom>
        </p:spPr>
        <p:txBody>
          <a:bodyPr vert="horz" lIns="100794" tIns="50397" rIns="100794" bIns="50397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504031" y="2479573"/>
            <a:ext cx="9072563" cy="4767635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7261199" y="675331"/>
            <a:ext cx="1055317" cy="503978"/>
          </a:xfrm>
          <a:prstGeom prst="rect">
            <a:avLst/>
          </a:prstGeom>
        </p:spPr>
        <p:txBody>
          <a:bodyPr vert="horz" lIns="100794" tIns="50397" rIns="100794" bIns="50397"/>
          <a:lstStyle>
            <a:lvl1pPr algn="l" eaLnBrk="1" latinLnBrk="0" hangingPunct="1">
              <a:defRPr kumimoji="0" sz="900">
                <a:solidFill>
                  <a:schemeClr val="accent2"/>
                </a:solidFill>
              </a:defRPr>
            </a:lvl1pPr>
          </a:lstStyle>
          <a:p>
            <a:pPr algn="l" eaLnBrk="1" latinLnBrk="0" hangingPunct="1"/>
            <a:fld id="{C3F416CD-67A3-4CF0-A210-F6AF31AC147F}" type="datetimeFigureOut">
              <a:rPr lang="en-US" smtClean="0"/>
              <a:pPr algn="l" eaLnBrk="1" latinLnBrk="0" hangingPunct="1"/>
              <a:t>11/30/2015</a:t>
            </a:fld>
            <a:endParaRPr lang="en-US" sz="900" dirty="0">
              <a:solidFill>
                <a:schemeClr val="accent2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796359" y="675331"/>
            <a:ext cx="1461691" cy="503978"/>
          </a:xfrm>
          <a:prstGeom prst="rect">
            <a:avLst/>
          </a:prstGeom>
        </p:spPr>
        <p:txBody>
          <a:bodyPr vert="horz" lIns="100794" tIns="50397" rIns="100794" bIns="50397"/>
          <a:lstStyle>
            <a:lvl1pPr algn="r" eaLnBrk="1" latinLnBrk="0" hangingPunct="1">
              <a:defRPr kumimoji="0" sz="900">
                <a:solidFill>
                  <a:schemeClr val="accent2"/>
                </a:solidFill>
              </a:defRPr>
            </a:lvl1pPr>
          </a:lstStyle>
          <a:p>
            <a:pPr algn="r" eaLnBrk="1" latinLnBrk="0" hangingPunct="1"/>
            <a:endParaRPr kumimoji="0" lang="en-US" sz="900" dirty="0">
              <a:solidFill>
                <a:schemeClr val="accent2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9012079" y="2504"/>
            <a:ext cx="840052" cy="4031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20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6652B35-718D-4E28-AFEB-B694A3B357E8}" type="slidenum">
              <a:rPr kumimoji="0" lang="en-US" smtClean="0"/>
              <a:pPr algn="r" eaLnBrk="1" latinLnBrk="0" hangingPunct="1"/>
              <a:t>‹#›</a:t>
            </a:fld>
            <a:endParaRPr kumimoji="0" lang="en-US" sz="20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03177" indent="-282224" algn="l" rtl="0" eaLnBrk="1" latinLnBrk="0" hangingPunct="1">
        <a:spcBef>
          <a:spcPts val="331"/>
        </a:spcBef>
        <a:buClr>
          <a:schemeClr val="accent3"/>
        </a:buClr>
        <a:buFont typeface="Georgia"/>
        <a:buChar char="•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25719" indent="-272145" algn="l" rtl="0" eaLnBrk="1" latinLnBrk="0" hangingPunct="1">
        <a:spcBef>
          <a:spcPts val="331"/>
        </a:spcBef>
        <a:buClr>
          <a:schemeClr val="accent2"/>
        </a:buClr>
        <a:buFont typeface="Georgia"/>
        <a:buChar char="▫"/>
        <a:defRPr kumimoji="0" sz="29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018023" indent="-241906" algn="l" rtl="0" eaLnBrk="1" latinLnBrk="0" hangingPunct="1">
        <a:spcBef>
          <a:spcPts val="331"/>
        </a:spcBef>
        <a:buClr>
          <a:schemeClr val="accent1"/>
        </a:buClr>
        <a:buFont typeface="Wingdings 2"/>
        <a:buChar char=""/>
        <a:defRPr kumimoji="0" sz="2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300247" indent="-221747" algn="l" rtl="0" eaLnBrk="1" latinLnBrk="0" hangingPunct="1">
        <a:spcBef>
          <a:spcPts val="331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532074" indent="-201589" algn="l" rtl="0" eaLnBrk="1" latinLnBrk="0" hangingPunct="1">
        <a:spcBef>
          <a:spcPts val="331"/>
        </a:spcBef>
        <a:buClr>
          <a:schemeClr val="accent3"/>
        </a:buClr>
        <a:buFont typeface="Georgia"/>
        <a:buChar char="▫"/>
        <a:defRPr kumimoji="0" sz="22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773980" indent="-201589" algn="l" rtl="0" eaLnBrk="1" latinLnBrk="0" hangingPunct="1">
        <a:spcBef>
          <a:spcPts val="331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2015886" indent="-201589" algn="l" rtl="0" eaLnBrk="1" latinLnBrk="0" hangingPunct="1">
        <a:spcBef>
          <a:spcPts val="331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237634" indent="-201589" algn="l" rtl="0" eaLnBrk="1" latinLnBrk="0" hangingPunct="1">
        <a:spcBef>
          <a:spcPts val="331"/>
        </a:spcBef>
        <a:buClr>
          <a:schemeClr val="accent3"/>
        </a:buClr>
        <a:buFont typeface="Georgia"/>
        <a:buChar char="◦"/>
        <a:defRPr kumimoji="0" sz="17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469461" indent="-201589" algn="l" rtl="0" eaLnBrk="1" latinLnBrk="0" hangingPunct="1">
        <a:spcBef>
          <a:spcPts val="331"/>
        </a:spcBef>
        <a:buClr>
          <a:schemeClr val="accent3"/>
        </a:buClr>
        <a:buFont typeface="Georgia"/>
        <a:buChar char="◦"/>
        <a:defRPr kumimoji="0" sz="15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bgconsulting.ru/news/65/" TargetMode="External"/><Relationship Id="rId2" Type="http://schemas.openxmlformats.org/officeDocument/2006/relationships/hyperlink" Target="https://www.pgpru.com/biblioteka/osnovy/vvedenievkripto/glava1/kriptosotkrytymkljuch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ytemag.ru/articles/detail.php?ID=6719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slide" Target="slide11.xml"/><Relationship Id="rId4" Type="http://schemas.openxmlformats.org/officeDocument/2006/relationships/slide" Target="slide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A%D1%80%D0%B8%D0%BF%D1%82%D0%BE%D0%B3%D1%80%D0%B0%D1%84%D0%B8%D1%8F" TargetMode="External"/><Relationship Id="rId2" Type="http://schemas.openxmlformats.org/officeDocument/2006/relationships/hyperlink" Target="https://ru.wikipedia.org/wiki/%D0%94%D1%80%D0%B5%D0%B2%D0%BD%D0%B5%D0%B3%D1%80%D0%B5%D1%87%D0%B5%D1%81%D0%BA%D0%B8%D0%B9_%D1%8F%D0%B7%D1%8B%D0%B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1800225"/>
            <a:ext cx="8609013" cy="3316288"/>
          </a:xfrm>
          <a:ln/>
        </p:spPr>
        <p:txBody>
          <a:bodyPr/>
          <a:lstStyle/>
          <a:p>
            <a:pPr algn="ctr">
              <a:lnSpc>
                <a:spcPct val="11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8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Защита информации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18" y="636565"/>
            <a:ext cx="9072563" cy="1175949"/>
          </a:xfrm>
        </p:spPr>
        <p:txBody>
          <a:bodyPr/>
          <a:lstStyle/>
          <a:p>
            <a:r>
              <a:rPr lang="ru-RU" b="1" dirty="0">
                <a:latin typeface="+mn-lt"/>
              </a:rPr>
              <a:t>Меры защиты информации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741363" y="1963738"/>
            <a:ext cx="3867150" cy="4935537"/>
          </a:xfrm>
          <a:solidFill>
            <a:schemeClr val="hlink">
              <a:alpha val="42999"/>
            </a:schemeClr>
          </a:solidFill>
          <a:ln w="38100">
            <a:solidFill>
              <a:schemeClr val="accent2"/>
            </a:solidFill>
          </a:ln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200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ru-RU" sz="3600" dirty="0">
                <a:solidFill>
                  <a:srgbClr val="000000"/>
                </a:solidFill>
              </a:rPr>
              <a:t>Антивирусные программы;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ru-RU" sz="3600" dirty="0">
                <a:solidFill>
                  <a:srgbClr val="000000"/>
                </a:solidFill>
              </a:rPr>
              <a:t>Брандмауэры;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ru-RU" sz="3600" dirty="0">
                <a:solidFill>
                  <a:srgbClr val="000000"/>
                </a:solidFill>
              </a:rPr>
              <a:t>Межсетевые экраны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400675" y="1979613"/>
            <a:ext cx="3960813" cy="4935537"/>
          </a:xfrm>
          <a:solidFill>
            <a:schemeClr val="hlink">
              <a:alpha val="53000"/>
            </a:schemeClr>
          </a:solidFill>
          <a:ln w="38100">
            <a:solidFill>
              <a:schemeClr val="accent2"/>
            </a:solidFill>
          </a:ln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200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ru-RU" sz="3200">
                <a:solidFill>
                  <a:srgbClr val="000000"/>
                </a:solidFill>
              </a:rPr>
              <a:t>Резервное копирование;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ru-RU" sz="3200">
                <a:solidFill>
                  <a:srgbClr val="000000"/>
                </a:solidFill>
              </a:rPr>
              <a:t>Использование ИБП;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ru-RU" sz="3200">
                <a:solidFill>
                  <a:srgbClr val="000000"/>
                </a:solidFill>
              </a:rPr>
              <a:t>Контроль и профилактика оборудования;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ru-RU" sz="3200">
                <a:solidFill>
                  <a:srgbClr val="000000"/>
                </a:solidFill>
              </a:rPr>
              <a:t>Разграничение доступа</a:t>
            </a:r>
          </a:p>
        </p:txBody>
      </p:sp>
      <p:sp>
        <p:nvSpPr>
          <p:cNvPr id="13317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504363" y="6985000"/>
            <a:ext cx="576262" cy="574675"/>
          </a:xfrm>
          <a:prstGeom prst="actionButtonReturn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5404" y="565127"/>
            <a:ext cx="9072563" cy="1175949"/>
          </a:xfrm>
        </p:spPr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Вопросы для обсуждения: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68280" y="1708135"/>
            <a:ext cx="9217025" cy="5616575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/>
              <a:t>Почему информацию надо защищать?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/>
              <a:t>Какие основные виды угроз существуют для цифровой информации?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/>
              <a:t>Какой антивирусной программой Вы пользуетесь? 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/>
              <a:t>Что надо делать, чтобы быть спокойным за информацию на своем личном ПК?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/>
              <a:t>Какие меры компьютерной безопасности следует использовать в школьном компьютерном классе?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/>
              <a:t>Какую функцию выполняют брандмауэры и сетевые экраны?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ru-RU" dirty="0"/>
              <a:t>От чего спасает цифровая подпись?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2594" y="279375"/>
            <a:ext cx="8607425" cy="1262063"/>
          </a:xfrm>
        </p:spPr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Защита информации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11156" y="1422383"/>
            <a:ext cx="8770937" cy="583247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b="1" u="sng" dirty="0"/>
              <a:t>Задание 1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/>
              <a:t>С помощью справочной системы текстового редактора, установленного на вашем компьютере, выясните: </a:t>
            </a:r>
          </a:p>
          <a:p>
            <a:pPr>
              <a:lnSpc>
                <a:spcPct val="80000"/>
              </a:lnSpc>
              <a:buClr>
                <a:schemeClr val="accent2">
                  <a:lumMod val="50000"/>
                </a:schemeClr>
              </a:buClr>
            </a:pPr>
            <a:r>
              <a:rPr lang="ru-RU" sz="2800" dirty="0"/>
              <a:t>можно ли установить пароль на документы, создаваемые в редакторе;</a:t>
            </a:r>
          </a:p>
          <a:p>
            <a:pPr>
              <a:lnSpc>
                <a:spcPct val="80000"/>
              </a:lnSpc>
              <a:buClr>
                <a:schemeClr val="accent2">
                  <a:lumMod val="50000"/>
                </a:schemeClr>
              </a:buClr>
            </a:pPr>
            <a:r>
              <a:rPr lang="ru-RU" sz="2800" dirty="0"/>
              <a:t>можно ли изменить атрибуты файлов и сделать их доступными только для чтения.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/>
              <a:t>Если эти операции допустимы, проделайте их.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800" b="1" u="sng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b="1" u="sng" dirty="0"/>
              <a:t>Задание 2</a:t>
            </a:r>
          </a:p>
          <a:p>
            <a:pPr>
              <a:lnSpc>
                <a:spcPct val="80000"/>
              </a:lnSpc>
              <a:buClr>
                <a:schemeClr val="accent2">
                  <a:lumMod val="50000"/>
                </a:schemeClr>
              </a:buClr>
              <a:buFont typeface="Wingdings" pitchFamily="2" charset="2"/>
              <a:buNone/>
            </a:pPr>
            <a:r>
              <a:rPr lang="ru-RU" sz="2800" dirty="0"/>
              <a:t>Сравните, что общего и в чём различие следующих информационных процессов:</a:t>
            </a:r>
          </a:p>
          <a:p>
            <a:pPr>
              <a:lnSpc>
                <a:spcPct val="80000"/>
              </a:lnSpc>
              <a:buClr>
                <a:schemeClr val="accent2">
                  <a:lumMod val="50000"/>
                </a:schemeClr>
              </a:buClr>
            </a:pPr>
            <a:r>
              <a:rPr lang="ru-RU" sz="2800" dirty="0"/>
              <a:t>кодирование и декодирование;</a:t>
            </a:r>
          </a:p>
          <a:p>
            <a:pPr>
              <a:lnSpc>
                <a:spcPct val="80000"/>
              </a:lnSpc>
              <a:buClr>
                <a:schemeClr val="accent2">
                  <a:lumMod val="50000"/>
                </a:schemeClr>
              </a:buClr>
            </a:pPr>
            <a:r>
              <a:rPr lang="ru-RU" sz="2800" dirty="0"/>
              <a:t>шифрование и «взлом» шифра.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/>
              <a:t>Объясните, насколько возможна автоматизация этих процессов и чем обуславливается эта возможность.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280" y="850879"/>
            <a:ext cx="9072563" cy="1175949"/>
          </a:xfrm>
        </p:spPr>
        <p:txBody>
          <a:bodyPr/>
          <a:lstStyle/>
          <a:p>
            <a:r>
              <a:rPr lang="ru-RU" b="1" dirty="0" err="1" smtClean="0"/>
              <a:t>Интернет-источники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>
              <a:buClr>
                <a:schemeClr val="accent2">
                  <a:lumMod val="75000"/>
                </a:schemeClr>
              </a:buClr>
            </a:pPr>
            <a:r>
              <a:rPr lang="ru-RU" dirty="0" smtClean="0"/>
              <a:t>https://ru.wikipedia.org/wiki/%D0%9A%D1%80%D0%B8%D0%BF%D1%82%D0%BE%D0%B3%D1%80%D0%B0%D1%84%D0%B8%D1%8F</a:t>
            </a:r>
          </a:p>
          <a:p>
            <a:pPr fontAlgn="base">
              <a:buClr>
                <a:schemeClr val="accent2">
                  <a:lumMod val="75000"/>
                </a:schemeClr>
              </a:buClr>
            </a:pPr>
            <a:r>
              <a:rPr lang="ru-RU" dirty="0" smtClean="0"/>
              <a:t>http://algolist.manual.ru/defence/intro.php</a:t>
            </a:r>
          </a:p>
          <a:p>
            <a:pPr fontAlgn="base">
              <a:buClr>
                <a:schemeClr val="accent2">
                  <a:lumMod val="75000"/>
                </a:schemeClr>
              </a:buClr>
            </a:pPr>
            <a:r>
              <a:rPr lang="ru-RU" u="sng" dirty="0" smtClean="0">
                <a:hlinkClick r:id="rId2"/>
              </a:rPr>
              <a:t>https://www.pgpru.com/biblioteka/osnovy/vvedenievkripto/glava1/kriptosotkrytymkljuchom</a:t>
            </a:r>
            <a:r>
              <a:rPr lang="ru-RU" dirty="0" smtClean="0"/>
              <a:t> </a:t>
            </a:r>
          </a:p>
          <a:p>
            <a:pPr fontAlgn="base">
              <a:buClr>
                <a:schemeClr val="accent2">
                  <a:lumMod val="75000"/>
                </a:schemeClr>
              </a:buClr>
            </a:pPr>
            <a:r>
              <a:rPr lang="ru-RU" u="sng" dirty="0" smtClean="0">
                <a:hlinkClick r:id="rId3"/>
              </a:rPr>
              <a:t>http://bgconsulting.ru/news/65/</a:t>
            </a:r>
            <a:r>
              <a:rPr lang="ru-RU" dirty="0" smtClean="0"/>
              <a:t> - рисунок папки с ключом</a:t>
            </a:r>
          </a:p>
          <a:p>
            <a:pPr fontAlgn="base">
              <a:buClr>
                <a:schemeClr val="accent2">
                  <a:lumMod val="75000"/>
                </a:schemeClr>
              </a:buClr>
            </a:pPr>
            <a:r>
              <a:rPr lang="ru-RU" u="sng" dirty="0" smtClean="0">
                <a:hlinkClick r:id="rId4"/>
              </a:rPr>
              <a:t>http://www.bytemag.ru/articles/detail.php?ID=6719</a:t>
            </a:r>
            <a:r>
              <a:rPr lang="ru-RU" dirty="0" smtClean="0"/>
              <a:t> - </a:t>
            </a:r>
            <a:r>
              <a:rPr lang="ru-RU" i="1" dirty="0" smtClean="0"/>
              <a:t>Владислав Шаров </a:t>
            </a:r>
            <a:r>
              <a:rPr lang="ru-RU" dirty="0" smtClean="0"/>
              <a:t> Биометрические методы компьютерной безопасности 13.04.2005 (картинка)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18" y="422251"/>
            <a:ext cx="8609012" cy="2835275"/>
          </a:xfrm>
          <a:ln/>
        </p:spPr>
        <p:txBody>
          <a:bodyPr>
            <a:normAutofit fontScale="90000"/>
          </a:bodyPr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Цифровая информация</a:t>
            </a:r>
            <a:r>
              <a:rPr lang="en-GB" b="1" dirty="0">
                <a:latin typeface="+mn-lt"/>
              </a:rPr>
              <a:t> </a:t>
            </a:r>
            <a:r>
              <a:rPr lang="en-GB" dirty="0">
                <a:latin typeface="+mn-lt"/>
              </a:rPr>
              <a:t>– </a:t>
            </a:r>
            <a:r>
              <a:rPr lang="en-GB" b="0" i="0" dirty="0">
                <a:latin typeface="+mn-lt"/>
              </a:rPr>
              <a:t>информация, хранение, передача и обработка которой осуществляется средствами ИКТ.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611156" y="3708399"/>
            <a:ext cx="8772525" cy="3336925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ctr">
              <a:lnSpc>
                <a:spcPct val="85000"/>
              </a:lnSpc>
              <a:buClr>
                <a:srgbClr val="000000"/>
              </a:buClr>
              <a:buFont typeface="Wingdings" pitchFamily="2" charset="2"/>
              <a:buNone/>
            </a:pPr>
            <a:r>
              <a:rPr lang="ru-RU" sz="3600" b="1" dirty="0"/>
              <a:t>Защищаемая информация</a:t>
            </a:r>
            <a:r>
              <a:rPr lang="ru-RU" sz="3600" dirty="0"/>
              <a:t> </a:t>
            </a:r>
            <a:r>
              <a:rPr lang="en-US" sz="3600" dirty="0"/>
              <a:t>– </a:t>
            </a:r>
            <a:r>
              <a:rPr lang="ru-RU" sz="3600" dirty="0"/>
              <a:t>информация, являющаяся предметом собственности и подлежащая защите в соответствии с требованиями правовых документов или требованиями, устанавливаемыми собственником информации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1325536" y="1809772"/>
            <a:ext cx="6553200" cy="4319588"/>
          </a:xfrm>
          <a:prstGeom prst="upDownArrowCallout">
            <a:avLst>
              <a:gd name="adj1" fmla="val 37927"/>
              <a:gd name="adj2" fmla="val 37927"/>
              <a:gd name="adj3" fmla="val 12500"/>
              <a:gd name="adj4" fmla="val 50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Виды угроз для </a:t>
            </a:r>
            <a:br>
              <a:rPr lang="ru-RU" sz="48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48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цифровой </a:t>
            </a:r>
            <a:r>
              <a:rPr lang="ru-RU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4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информации</a:t>
            </a:r>
            <a:endParaRPr lang="ru-RU" sz="48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124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262161" y="873147"/>
            <a:ext cx="4465637" cy="79216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Угроза утечки</a:t>
            </a:r>
          </a:p>
        </p:txBody>
      </p:sp>
      <p:sp>
        <p:nvSpPr>
          <p:cNvPr id="5125" name="AutoShap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182793" y="6273822"/>
            <a:ext cx="4857784" cy="79216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Угроза разрушения</a:t>
            </a:r>
          </a:p>
        </p:txBody>
      </p:sp>
      <p:sp>
        <p:nvSpPr>
          <p:cNvPr id="5126" name="AutoShape 6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0038" y="6588125"/>
            <a:ext cx="2160587" cy="431800"/>
          </a:xfrm>
          <a:prstGeom prst="actionButtonBlank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/>
              <a:t>Задания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5404" y="279375"/>
            <a:ext cx="4083050" cy="1292225"/>
          </a:xfrm>
        </p:spPr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Угроза утечки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111222" y="1493821"/>
            <a:ext cx="8531257" cy="1655762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None/>
            </a:pPr>
            <a:r>
              <a:rPr lang="ru-RU" sz="4000" dirty="0"/>
              <a:t>   Преднамеренная кража, копирование, прослушивание и пр.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503238" y="3851275"/>
            <a:ext cx="9323420" cy="3000396"/>
          </a:xfrm>
          <a:prstGeom prst="rect">
            <a:avLst/>
          </a:prstGeom>
          <a:ln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marL="457200" indent="-457200"/>
            <a:r>
              <a:rPr lang="ru-RU" sz="3600" b="1" dirty="0"/>
              <a:t>1. Проникновение в память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компьютера</a:t>
            </a:r>
            <a:r>
              <a:rPr lang="ru-RU" sz="3600" b="1" dirty="0"/>
              <a:t>, </a:t>
            </a:r>
            <a:r>
              <a:rPr lang="ru-RU" sz="3600" b="1" dirty="0" smtClean="0"/>
              <a:t>в </a:t>
            </a:r>
            <a:r>
              <a:rPr lang="ru-RU" sz="3600" b="1" dirty="0"/>
              <a:t>базы данных ИС</a:t>
            </a:r>
          </a:p>
          <a:p>
            <a:pPr marL="457200" indent="-457200"/>
            <a:r>
              <a:rPr lang="ru-RU" sz="3600" b="1" dirty="0"/>
              <a:t>2. Перехват в каналах передачи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данных</a:t>
            </a:r>
            <a:r>
              <a:rPr lang="ru-RU" sz="3600" b="1" dirty="0"/>
              <a:t>, </a:t>
            </a:r>
            <a:r>
              <a:rPr lang="ru-RU" sz="3600" b="1" dirty="0" smtClean="0"/>
              <a:t>искажение</a:t>
            </a:r>
            <a:r>
              <a:rPr lang="ru-RU" sz="3600" b="1" dirty="0"/>
              <a:t>, подлог данных.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+mn-lt"/>
              </a:rPr>
              <a:t>Меры защиты информации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>
                  <a:lumMod val="50000"/>
                </a:schemeClr>
              </a:buClr>
              <a:buFont typeface="Arial" pitchFamily="34" charset="0"/>
              <a:buChar char="•"/>
            </a:pPr>
            <a:r>
              <a:rPr lang="ru-RU" sz="3600" dirty="0"/>
              <a:t>Физическая защита каналов;</a:t>
            </a:r>
          </a:p>
          <a:p>
            <a:pPr>
              <a:buClr>
                <a:schemeClr val="accent2">
                  <a:lumMod val="50000"/>
                </a:schemeClr>
              </a:buClr>
              <a:buFont typeface="Arial" pitchFamily="34" charset="0"/>
              <a:buChar char="•"/>
            </a:pPr>
            <a:r>
              <a:rPr lang="ru-RU" sz="3600" dirty="0"/>
              <a:t>Криптографические шифры;</a:t>
            </a:r>
          </a:p>
          <a:p>
            <a:pPr>
              <a:buClr>
                <a:schemeClr val="accent2">
                  <a:lumMod val="50000"/>
                </a:schemeClr>
              </a:buClr>
              <a:buFont typeface="Arial" pitchFamily="34" charset="0"/>
              <a:buChar char="•"/>
            </a:pPr>
            <a:r>
              <a:rPr lang="ru-RU" sz="3600" dirty="0"/>
              <a:t>Цифровая подпись и сертификаты.</a:t>
            </a:r>
          </a:p>
        </p:txBody>
      </p:sp>
      <p:pic>
        <p:nvPicPr>
          <p:cNvPr id="6147" name="Picture 3" descr="https://lh3.googleusercontent.com/m_rKBji70b8qV4Nw3nNx3rt0IjLXXRLR8XAXAKcY0tDaU1ID0-vAJAalGoI2x8frDvU9Uhn2iz5J19c20-Unoi5OsvETzWfV9eiRuu4DgBC4sg5LxctWWAfTHer9_VEYO1NlQAiuO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091588">
            <a:off x="195289" y="4877669"/>
            <a:ext cx="2857500" cy="1752600"/>
          </a:xfrm>
          <a:prstGeom prst="rect">
            <a:avLst/>
          </a:prstGeom>
          <a:noFill/>
        </p:spPr>
      </p:pic>
      <p:pic>
        <p:nvPicPr>
          <p:cNvPr id="6148" name="Picture 4" descr="https://lh4.googleusercontent.com/KyllNDU8bM9sHeisq4Aeqf8TtCvOcLqlY3b08uAwEODaVbXqyVaFtwf-2Nty03SbW5OvDSlNsVYDH6w-ziCGXWkGktYKkMTWLJy-4sbqYX2FvHorbXMDABOJTbdwCjeXCc5pp-ADa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68676" y="4851407"/>
            <a:ext cx="2857500" cy="1905000"/>
          </a:xfrm>
          <a:prstGeom prst="rect">
            <a:avLst/>
          </a:prstGeom>
          <a:noFill/>
        </p:spPr>
      </p:pic>
      <p:pic>
        <p:nvPicPr>
          <p:cNvPr id="6146" name="Picture 2" descr="https://lh4.googleusercontent.com/CibfXfr7Yy9T4NRUY36udWtr3U_NsBrN1p6w53BtCwNViDA3MQxM6n0lmVlpuxZqFejhH2xWs-mM01jHge3-PBA4iDllp9NgQtQm1LAf6fnBrFV0xygcJ73Dsrzz5WsMqwLvNOnhyw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50530">
            <a:off x="6794980" y="4649250"/>
            <a:ext cx="2495544" cy="1871658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4909507" y="3558239"/>
            <a:ext cx="261610" cy="4431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18" y="779441"/>
            <a:ext cx="9072563" cy="1175949"/>
          </a:xfrm>
        </p:spPr>
        <p:txBody>
          <a:bodyPr/>
          <a:lstStyle/>
          <a:p>
            <a:r>
              <a:rPr lang="ru-RU" b="1" dirty="0" smtClean="0"/>
              <a:t>Криптография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4031" y="1993887"/>
            <a:ext cx="9072563" cy="5253321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60000"/>
              </a:lnSpc>
              <a:buNone/>
            </a:pPr>
            <a:r>
              <a:rPr lang="ru-RU" b="1" dirty="0" err="1" smtClean="0"/>
              <a:t>Криптогра́фия</a:t>
            </a:r>
            <a:r>
              <a:rPr lang="ru-RU" dirty="0" smtClean="0"/>
              <a:t> (от </a:t>
            </a:r>
            <a:r>
              <a:rPr lang="ru-RU" dirty="0" err="1" smtClean="0"/>
              <a:t>др.-греч</a:t>
            </a:r>
            <a:r>
              <a:rPr lang="ru-RU" dirty="0" smtClean="0">
                <a:hlinkClick r:id="rId2"/>
              </a:rPr>
              <a:t>.</a:t>
            </a:r>
            <a:r>
              <a:rPr lang="ru-RU" dirty="0" smtClean="0"/>
              <a:t> </a:t>
            </a:r>
            <a:r>
              <a:rPr lang="ru-RU" dirty="0" err="1" smtClean="0"/>
              <a:t>κρυπτός </a:t>
            </a:r>
            <a:r>
              <a:rPr lang="ru-RU" dirty="0" smtClean="0"/>
              <a:t>— скрытый и </a:t>
            </a:r>
            <a:r>
              <a:rPr lang="ru-RU" dirty="0" err="1" smtClean="0"/>
              <a:t>γράφω </a:t>
            </a:r>
            <a:r>
              <a:rPr lang="ru-RU" dirty="0" smtClean="0"/>
              <a:t>— пишу) — наука о методах обеспечения конфиденциальности (невозможности прочтения информации посторонним), целостности данных (невозможности незаметного изменения информации), аутентификации (проверки подлинности авторства или иных свойств объекта), а также невозможности отказа от авторства.</a:t>
            </a:r>
          </a:p>
          <a:p>
            <a:pPr algn="r">
              <a:lnSpc>
                <a:spcPct val="160000"/>
              </a:lnSpc>
              <a:buNone/>
            </a:pPr>
            <a:r>
              <a:rPr lang="ru-RU" u="sng" dirty="0" smtClean="0">
                <a:hlinkClick r:id="rId3"/>
              </a:rPr>
              <a:t>Материал из </a:t>
            </a:r>
            <a:r>
              <a:rPr lang="ru-RU" u="sng" dirty="0" err="1" smtClean="0">
                <a:hlinkClick r:id="rId3"/>
              </a:rPr>
              <a:t>Википедии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4031" y="3565523"/>
            <a:ext cx="9072563" cy="3681685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В криптографической терминологии исходное послание именуют </a:t>
            </a:r>
            <a:r>
              <a:rPr lang="ru-RU" b="1" dirty="0" smtClean="0"/>
              <a:t>открытым текстом</a:t>
            </a:r>
            <a:r>
              <a:rPr lang="ru-RU" dirty="0" smtClean="0"/>
              <a:t> (</a:t>
            </a:r>
            <a:r>
              <a:rPr lang="ru-RU" b="1" dirty="0" err="1" smtClean="0"/>
              <a:t>plaintext</a:t>
            </a:r>
            <a:r>
              <a:rPr lang="ru-RU" dirty="0" smtClean="0"/>
              <a:t> или </a:t>
            </a:r>
            <a:r>
              <a:rPr lang="ru-RU" b="1" dirty="0" err="1" smtClean="0"/>
              <a:t>cleartext</a:t>
            </a:r>
            <a:r>
              <a:rPr lang="ru-RU" dirty="0" smtClean="0"/>
              <a:t>). </a:t>
            </a:r>
          </a:p>
          <a:p>
            <a:pPr>
              <a:buNone/>
            </a:pPr>
            <a:r>
              <a:rPr lang="ru-RU" dirty="0" smtClean="0"/>
              <a:t>Изменение исходного текста так, чтобы скрыть от прочих его содержание, называют </a:t>
            </a:r>
            <a:r>
              <a:rPr lang="ru-RU" b="1" dirty="0" smtClean="0"/>
              <a:t>шифрованием</a:t>
            </a:r>
            <a:r>
              <a:rPr lang="ru-RU" dirty="0" smtClean="0"/>
              <a:t> (</a:t>
            </a:r>
            <a:r>
              <a:rPr lang="ru-RU" b="1" dirty="0" err="1" smtClean="0"/>
              <a:t>encryption</a:t>
            </a:r>
            <a:r>
              <a:rPr lang="ru-RU" dirty="0" smtClean="0"/>
              <a:t>). </a:t>
            </a:r>
          </a:p>
          <a:p>
            <a:pPr>
              <a:buNone/>
            </a:pPr>
            <a:r>
              <a:rPr lang="ru-RU" dirty="0" smtClean="0"/>
              <a:t>Зашифрованное сообщение называют </a:t>
            </a:r>
            <a:r>
              <a:rPr lang="ru-RU" b="1" dirty="0" err="1" smtClean="0"/>
              <a:t>шифротекстом</a:t>
            </a:r>
            <a:r>
              <a:rPr lang="ru-RU" dirty="0" smtClean="0"/>
              <a:t> (</a:t>
            </a:r>
            <a:r>
              <a:rPr lang="ru-RU" b="1" dirty="0" err="1" smtClean="0"/>
              <a:t>ciphertext</a:t>
            </a:r>
            <a:r>
              <a:rPr lang="ru-RU" dirty="0" smtClean="0"/>
              <a:t>). </a:t>
            </a:r>
          </a:p>
          <a:p>
            <a:pPr>
              <a:buNone/>
            </a:pPr>
            <a:r>
              <a:rPr lang="ru-RU" dirty="0" smtClean="0"/>
              <a:t>Процесс, при котором из </a:t>
            </a:r>
            <a:r>
              <a:rPr lang="ru-RU" dirty="0" err="1" smtClean="0"/>
              <a:t>шифротекста</a:t>
            </a:r>
            <a:r>
              <a:rPr lang="ru-RU" dirty="0" smtClean="0"/>
              <a:t> извлекается открытый текст называют </a:t>
            </a:r>
            <a:r>
              <a:rPr lang="ru-RU" b="1" dirty="0" smtClean="0"/>
              <a:t>дешифровкой</a:t>
            </a:r>
            <a:r>
              <a:rPr lang="ru-RU" dirty="0" smtClean="0"/>
              <a:t> (</a:t>
            </a:r>
            <a:r>
              <a:rPr lang="ru-RU" b="1" dirty="0" err="1" smtClean="0"/>
              <a:t>decryption</a:t>
            </a:r>
            <a:r>
              <a:rPr lang="ru-RU" dirty="0" smtClean="0"/>
              <a:t>). </a:t>
            </a:r>
          </a:p>
          <a:p>
            <a:pPr>
              <a:buNone/>
            </a:pPr>
            <a:r>
              <a:rPr lang="ru-RU" dirty="0" smtClean="0"/>
              <a:t>Обычно в процессе шифровки и дешифровки используется некий </a:t>
            </a:r>
            <a:r>
              <a:rPr lang="ru-RU" b="1" dirty="0" smtClean="0"/>
              <a:t>ключ</a:t>
            </a:r>
            <a:r>
              <a:rPr lang="ru-RU" dirty="0" smtClean="0"/>
              <a:t> (</a:t>
            </a:r>
            <a:r>
              <a:rPr lang="ru-RU" b="1" dirty="0" err="1" smtClean="0"/>
              <a:t>key</a:t>
            </a:r>
            <a:r>
              <a:rPr lang="ru-RU" dirty="0" smtClean="0"/>
              <a:t>) и алгоритм обеспечивает, что дешифрование можно сделать лишь зная этот ключ.</a:t>
            </a:r>
            <a:endParaRPr lang="ru-RU" dirty="0"/>
          </a:p>
        </p:txBody>
      </p:sp>
      <p:pic>
        <p:nvPicPr>
          <p:cNvPr id="28674" name="Picture 2" descr="https://lh4.googleusercontent.com/7NMPd-3yMl_LhTz8Lyzj5oA5iCZ450BQkltUINUd2IUgkjWfOGAgczPyz7pvGAeMrVlSwt1P-tRONzWVQ1dRyZw_1j0SiDUcqELLAqQjWEh2e-qHSN2hAg4XqtK67d3tLq2Iz5epu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280" y="708003"/>
            <a:ext cx="5500726" cy="26872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6842" y="708003"/>
            <a:ext cx="9072563" cy="1175949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Цифровые подписи и сертификаты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4031" y="2136763"/>
            <a:ext cx="9072563" cy="511044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Цифровой подписью</a:t>
            </a:r>
            <a:r>
              <a:rPr lang="ru-RU" dirty="0" smtClean="0"/>
              <a:t> называют блок данных, сгенерированный с использованием некоторого секретного ключа. При этом с помощью открытого ключа можно проверить, что данные были действительно сгенерированы с помощью этого секретного ключа. Алгоритм генерации цифровой подписи должен обеспечивать, чтобы было невозможно без секретного ключа создать подпись, которая при проверке окажется правильной.</a:t>
            </a:r>
          </a:p>
          <a:p>
            <a:pPr>
              <a:buNone/>
            </a:pPr>
            <a:r>
              <a:rPr lang="ru-RU" b="1" dirty="0" smtClean="0"/>
              <a:t>Цифровой сертификат </a:t>
            </a:r>
            <a:r>
              <a:rPr lang="ru-RU" dirty="0" smtClean="0"/>
              <a:t>- это сообщение, подписанное полномочным органом сертификации, который подтверждает, что открытый ключ действительно относится к владельцу подписи и может быть использован для дешифрования.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183716" y="6708795"/>
            <a:ext cx="720725" cy="576263"/>
          </a:xfrm>
          <a:prstGeom prst="actionButtonReturn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280" y="350813"/>
            <a:ext cx="9072563" cy="1175949"/>
          </a:xfrm>
        </p:spPr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Угроза разрушения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539718" y="1493821"/>
          <a:ext cx="8718058" cy="6065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141</TotalTime>
  <Words>535</Words>
  <PresentationFormat>Произвольный</PresentationFormat>
  <Paragraphs>70</Paragraphs>
  <Slides>13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Городская</vt:lpstr>
      <vt:lpstr>Защита информации</vt:lpstr>
      <vt:lpstr>Цифровая информация – информация, хранение, передача и обработка которой осуществляется средствами ИКТ.</vt:lpstr>
      <vt:lpstr>Слайд 3</vt:lpstr>
      <vt:lpstr>Угроза утечки</vt:lpstr>
      <vt:lpstr>Меры защиты информации</vt:lpstr>
      <vt:lpstr>Криптография</vt:lpstr>
      <vt:lpstr>Слайд 7</vt:lpstr>
      <vt:lpstr>Цифровые подписи и сертификаты</vt:lpstr>
      <vt:lpstr>Угроза разрушения</vt:lpstr>
      <vt:lpstr>Меры защиты информации</vt:lpstr>
      <vt:lpstr>Вопросы для обсуждения:</vt:lpstr>
      <vt:lpstr>Защита информации</vt:lpstr>
      <vt:lpstr>Интернет-источники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Темно-синий с оранжевым</dc:title>
  <dc:description>Оранжевый заголовок на темно-синем фоне; оранжевые линии по нижней границе</dc:description>
  <cp:lastModifiedBy>User</cp:lastModifiedBy>
  <cp:revision>10</cp:revision>
  <dcterms:modified xsi:type="dcterms:W3CDTF">2015-11-30T16:55:50Z</dcterms:modified>
</cp:coreProperties>
</file>