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6" r:id="rId8"/>
    <p:sldId id="268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C07105C-403A-4A42-B0CE-7E1F4B282CE0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08BF99D-A5AD-47EC-B92B-69FB334FAF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Троянские программы и защита от них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59632" y="5753695"/>
            <a:ext cx="6559550" cy="555625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3"/>
              <a:buNone/>
              <a:tabLst/>
              <a:defRPr/>
            </a:pPr>
            <a:r>
              <a:rPr kumimoji="0" lang="ru-RU" sz="1600" b="1" i="0" u="none" strike="noStrike" kern="1200" cap="all" spc="25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информатики Долгова Ирина Александровна</a:t>
            </a:r>
            <a:endParaRPr kumimoji="0" lang="ru-RU" sz="2800" b="1" i="0" u="none" strike="noStrike" kern="1200" cap="all" spc="25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 descr="C:\Users\USER\Desktop\horse-clipart-war-horse-1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24944"/>
            <a:ext cx="1778008" cy="22678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8181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Троянские программы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Троянской программой (троянцем, или троянским конем) называется:</a:t>
            </a:r>
          </a:p>
          <a:p>
            <a:r>
              <a:rPr lang="ru-RU" dirty="0" smtClean="0"/>
              <a:t>программа, которая, являясь частью другой программы с известными пользователю функциями, способна втайне от него выполнять некоторые дополнительные действия с целью причинения ему определенного ущерба; </a:t>
            </a:r>
          </a:p>
          <a:p>
            <a:r>
              <a:rPr lang="ru-RU" dirty="0" smtClean="0"/>
              <a:t>программа с известными ее пользователю функциями, в которую были внесены изменения, чтобы, помимо этих функций, она могла втайне от него выполнять некоторые другие (разрушительные) действия.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Различие </a:t>
            </a:r>
            <a:r>
              <a:rPr lang="ru-RU" sz="3600" b="1" dirty="0" smtClean="0"/>
              <a:t>троянских программ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175" indent="-3175">
              <a:lnSpc>
                <a:spcPct val="120000"/>
              </a:lnSpc>
              <a:buNone/>
            </a:pPr>
            <a:r>
              <a:rPr lang="ru-RU" sz="3200" dirty="0" smtClean="0"/>
              <a:t>Принципиальное </a:t>
            </a:r>
            <a:r>
              <a:rPr lang="ru-RU" sz="3200" dirty="0" smtClean="0"/>
              <a:t>различие троянских программ и </a:t>
            </a:r>
            <a:r>
              <a:rPr lang="ru-RU" sz="3200" dirty="0" smtClean="0"/>
              <a:t>вирусов состоит </a:t>
            </a:r>
            <a:r>
              <a:rPr lang="ru-RU" sz="3200" dirty="0" smtClean="0"/>
              <a:t>в том, что вирус представляет собой самостоятельно размножающуюся программу, тогда как троянец не имеет возможности самостоятельного распространения. Однако в настоящее время довольно</a:t>
            </a:r>
          </a:p>
          <a:p>
            <a:pPr>
              <a:buNone/>
            </a:pPr>
            <a:r>
              <a:rPr lang="ru-RU" sz="3200" dirty="0" smtClean="0"/>
              <a:t> часто встречаются </a:t>
            </a:r>
          </a:p>
          <a:p>
            <a:pPr>
              <a:buNone/>
            </a:pPr>
            <a:r>
              <a:rPr lang="ru-RU" sz="3200" dirty="0" smtClean="0"/>
              <a:t>гибриды — вирусы </a:t>
            </a:r>
          </a:p>
          <a:p>
            <a:pPr>
              <a:buNone/>
            </a:pPr>
            <a:r>
              <a:rPr lang="ru-RU" sz="3200" dirty="0" smtClean="0"/>
              <a:t>(в основном </a:t>
            </a:r>
            <a:r>
              <a:rPr lang="ru-RU" sz="3200" dirty="0" err="1" smtClean="0"/>
              <a:t>e-mail</a:t>
            </a:r>
            <a:r>
              <a:rPr lang="ru-RU" sz="3200" dirty="0" smtClean="0"/>
              <a:t> </a:t>
            </a:r>
          </a:p>
          <a:p>
            <a:pPr>
              <a:buNone/>
            </a:pPr>
            <a:r>
              <a:rPr lang="ru-RU" sz="3200" dirty="0" smtClean="0"/>
              <a:t>и сетевые черви), </a:t>
            </a:r>
          </a:p>
          <a:p>
            <a:pPr>
              <a:buNone/>
            </a:pPr>
            <a:r>
              <a:rPr lang="ru-RU" sz="3200" dirty="0" smtClean="0"/>
              <a:t>вместе с которыми </a:t>
            </a:r>
          </a:p>
          <a:p>
            <a:pPr>
              <a:buNone/>
            </a:pPr>
            <a:r>
              <a:rPr lang="ru-RU" sz="3200" dirty="0" smtClean="0"/>
              <a:t>распространяются </a:t>
            </a:r>
          </a:p>
          <a:p>
            <a:pPr>
              <a:buNone/>
            </a:pPr>
            <a:r>
              <a:rPr lang="ru-RU" sz="3200" dirty="0" smtClean="0"/>
              <a:t>троянские </a:t>
            </a:r>
          </a:p>
          <a:p>
            <a:pPr>
              <a:buNone/>
            </a:pPr>
            <a:r>
              <a:rPr lang="ru-RU" sz="3200" dirty="0" smtClean="0"/>
              <a:t>программы.</a:t>
            </a:r>
          </a:p>
          <a:p>
            <a:endParaRPr lang="ru-RU" dirty="0"/>
          </a:p>
        </p:txBody>
      </p:sp>
      <p:pic>
        <p:nvPicPr>
          <p:cNvPr id="14340" name="Picture 4" descr="http://www.inpic.ru/pic/2234-3b190a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4500594" cy="31725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Воровство паролей</a:t>
            </a:r>
            <a:r>
              <a:rPr lang="ru-RU" dirty="0" smtClean="0"/>
              <a:t>. Раньше, когда основным и фактически единственным способом массового доступа в Интернет было модемное соединение, большинство троянских программ создавались именно с целью кражи паролей для связи с Интернетом. </a:t>
            </a:r>
            <a:r>
              <a:rPr lang="ru-RU" dirty="0" smtClean="0"/>
              <a:t>Хотя </a:t>
            </a:r>
            <a:r>
              <a:rPr lang="ru-RU" dirty="0" smtClean="0"/>
              <a:t>обычно это не наносит прямого ущерба большинству пользователей, но последствия, связанные с получением злоумышленниками доступа к конфиденциальной информации, могут оказаться очень серьезными.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332656"/>
            <a:ext cx="3852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Программы DDoS-атаки</a:t>
            </a:r>
            <a:r>
              <a:rPr lang="ru-RU" dirty="0" smtClean="0"/>
              <a:t>. Зараженные такой троянской программой компьютеры участвуют в DDoS-атаках, вызывая перегрузку атакуемого сервера. И опять с точки зрения атакуемого все выглядит так, словно один из нападавших — это компьютер жертвы. </a:t>
            </a:r>
          </a:p>
        </p:txBody>
      </p:sp>
      <p:pic>
        <p:nvPicPr>
          <p:cNvPr id="4" name="Picture 2" descr="http://it.47luga.ru/images/126190_image_large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587" y="4005064"/>
            <a:ext cx="3388397" cy="2305396"/>
          </a:xfrm>
          <a:prstGeom prst="rect">
            <a:avLst/>
          </a:prstGeom>
          <a:noFill/>
        </p:spPr>
      </p:pic>
      <p:pic>
        <p:nvPicPr>
          <p:cNvPr id="9218" name="Picture 2" descr="http://g.diena.lt/03/31/380e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84984"/>
            <a:ext cx="3348371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58579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Удаленное администрирование</a:t>
            </a:r>
            <a:r>
              <a:rPr lang="ru-RU" dirty="0" smtClean="0"/>
              <a:t>. Программы этого класса аналогичны профессиональным утилитам удаленного администрирования, однако устанавливаются без согласия пользователя и позволяют злоумышленнику держать компьютер под полным контролем. При этом иногда с помощью такой утилиты злоумышленник имеет возможность совершать на компьютере-жертве даже больше действий, чем сам владелец, не применяющий специальных средств. Нередко данные программы </a:t>
            </a:r>
          </a:p>
          <a:p>
            <a:r>
              <a:rPr lang="ru-RU" dirty="0" smtClean="0"/>
              <a:t>внедряются друзьями или</a:t>
            </a:r>
          </a:p>
          <a:p>
            <a:r>
              <a:rPr lang="ru-RU" dirty="0" smtClean="0"/>
              <a:t> знакомыми пользователя — </a:t>
            </a:r>
          </a:p>
          <a:p>
            <a:r>
              <a:rPr lang="ru-RU" dirty="0" smtClean="0"/>
              <a:t>для организации </a:t>
            </a:r>
          </a:p>
          <a:p>
            <a:r>
              <a:rPr lang="ru-RU" dirty="0" smtClean="0"/>
              <a:t>дружеских розыгрышей </a:t>
            </a:r>
          </a:p>
          <a:p>
            <a:r>
              <a:rPr lang="ru-RU" dirty="0" smtClean="0"/>
              <a:t>(которые, впрочем, далеко</a:t>
            </a:r>
          </a:p>
          <a:p>
            <a:r>
              <a:rPr lang="ru-RU" dirty="0" smtClean="0"/>
              <a:t> не всегда оказываются </a:t>
            </a:r>
          </a:p>
          <a:p>
            <a:r>
              <a:rPr lang="ru-RU" dirty="0" smtClean="0"/>
              <a:t>безобидными).</a:t>
            </a:r>
          </a:p>
        </p:txBody>
      </p:sp>
      <p:pic>
        <p:nvPicPr>
          <p:cNvPr id="8194" name="Picture 2" descr="http://ruliks.ru/wp-content/uploads/2011/07/vi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84984"/>
            <a:ext cx="5483730" cy="283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21537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Рассылка спама</a:t>
            </a:r>
            <a:r>
              <a:rPr lang="ru-RU" sz="2000" dirty="0" smtClean="0"/>
              <a:t>. Такой троянец после установки на компьютер пользователя начинает рассылать спам по заранее заданным адресам либо собирать адреса электронной почты, имеющиеся на компьютере пользователя и на тех сайтах, где тот бывает, и организует массовую рассылку по ним. Другой вариант использования компьютера-жертвы для рассылки спама — установка на нем SMTP-сервера, самостоятельно </a:t>
            </a:r>
            <a:r>
              <a:rPr lang="ru-RU" sz="2000" dirty="0" err="1" smtClean="0"/>
              <a:t>задействуемого</a:t>
            </a:r>
            <a:r>
              <a:rPr lang="ru-RU" sz="2000" dirty="0" smtClean="0"/>
              <a:t> злоумышленником для рассылки спама. Хотя от такого поведения троянца страдает больше не сам пользователь, а миллионы получателей нежелательных писем с его компьютера, однако и для пользователя последствия</a:t>
            </a:r>
          </a:p>
          <a:p>
            <a:r>
              <a:rPr lang="ru-RU" sz="2000" dirty="0" smtClean="0"/>
              <a:t> могут быть весьма </a:t>
            </a:r>
          </a:p>
          <a:p>
            <a:r>
              <a:rPr lang="ru-RU" sz="2000" dirty="0" smtClean="0"/>
              <a:t>неприятные (например,</a:t>
            </a:r>
          </a:p>
          <a:p>
            <a:r>
              <a:rPr lang="ru-RU" sz="2000" dirty="0" smtClean="0"/>
              <a:t> блокировка IP-адреса </a:t>
            </a:r>
          </a:p>
          <a:p>
            <a:r>
              <a:rPr lang="ru-RU" sz="2000" dirty="0" smtClean="0"/>
              <a:t>в большинстве почтовых </a:t>
            </a:r>
          </a:p>
          <a:p>
            <a:r>
              <a:rPr lang="ru-RU" sz="2000" dirty="0" smtClean="0"/>
              <a:t>систем).</a:t>
            </a:r>
          </a:p>
        </p:txBody>
      </p:sp>
      <p:pic>
        <p:nvPicPr>
          <p:cNvPr id="7170" name="Picture 2" descr="http://seo-doka.ru/upload/image/settings/virus_troyan_winlock_5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3941912" cy="2599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42860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Proxy-серверы</a:t>
            </a:r>
            <a:r>
              <a:rPr lang="ru-RU" dirty="0" smtClean="0"/>
              <a:t>. Троянская программа устанавливает на компьютер один или несколько видов прокси-серверов (</a:t>
            </a:r>
            <a:r>
              <a:rPr lang="ru-RU" dirty="0" err="1" smtClean="0"/>
              <a:t>Socks</a:t>
            </a:r>
            <a:r>
              <a:rPr lang="ru-RU" dirty="0" smtClean="0"/>
              <a:t>, HTTP и пр.), с помощью которых злоумышленник может совершать любые действия в Интернете, не опасаясь обнаружения истинного IP-адреса, поскольку вместо него подставляется адрес жертвы.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393305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Шпионские программы</a:t>
            </a:r>
            <a:r>
              <a:rPr lang="ru-RU" dirty="0" smtClean="0"/>
              <a:t>. Программы этого класса собирают сведения с зараженного компьютера (это может быть вся переписка, все нажимаемые клавиши, посещаемые страницы, установленные программы и многое другое) и пересылают их по адресу, прописанному в троянце.</a:t>
            </a:r>
          </a:p>
        </p:txBody>
      </p:sp>
      <p:pic>
        <p:nvPicPr>
          <p:cNvPr id="6146" name="Picture 2" descr="http://cs.nline.net.ua/files/Hlds/eksplo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0042"/>
            <a:ext cx="3621983" cy="3024180"/>
          </a:xfrm>
          <a:prstGeom prst="rect">
            <a:avLst/>
          </a:prstGeom>
          <a:noFill/>
        </p:spPr>
      </p:pic>
      <p:pic>
        <p:nvPicPr>
          <p:cNvPr id="5" name="Picture 2" descr="http://cs.nline.net.ua/files/Hlds/eksplo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14686"/>
            <a:ext cx="3621983" cy="302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650085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Рекламные модули и модули накрутки рекламы</a:t>
            </a:r>
            <a:r>
              <a:rPr lang="ru-RU" sz="2000" dirty="0" smtClean="0"/>
              <a:t>. </a:t>
            </a:r>
            <a:r>
              <a:rPr lang="ru-RU" sz="2000" dirty="0" smtClean="0"/>
              <a:t>Троянские </a:t>
            </a:r>
            <a:r>
              <a:rPr lang="ru-RU" sz="2000" dirty="0" smtClean="0"/>
              <a:t>программы могут демонстрировать пользователю зараженного компьютера рекламную информацию разного рода, например всплывающие окна, баннеры, которые встраиваются в системные панели, просматриваемые страницы. Другой вариант применения зараженного компьютера в рекламных целях — накрутка </a:t>
            </a:r>
          </a:p>
          <a:p>
            <a:r>
              <a:rPr lang="ru-RU" sz="2000" dirty="0" smtClean="0"/>
              <a:t>баннерных систем </a:t>
            </a:r>
          </a:p>
          <a:p>
            <a:r>
              <a:rPr lang="ru-RU" sz="2000" dirty="0" smtClean="0"/>
              <a:t>путем имитации </a:t>
            </a:r>
          </a:p>
          <a:p>
            <a:r>
              <a:rPr lang="ru-RU" sz="2000" dirty="0" smtClean="0"/>
              <a:t>заходов пользователя </a:t>
            </a:r>
          </a:p>
          <a:p>
            <a:r>
              <a:rPr lang="ru-RU" sz="2000" dirty="0" smtClean="0"/>
              <a:t>на ресурс, где размещена</a:t>
            </a:r>
          </a:p>
          <a:p>
            <a:r>
              <a:rPr lang="ru-RU" sz="2000" dirty="0" smtClean="0"/>
              <a:t> реклама.</a:t>
            </a:r>
          </a:p>
        </p:txBody>
      </p:sp>
      <p:pic>
        <p:nvPicPr>
          <p:cNvPr id="4098" name="Picture 2" descr="http://im6-tub-ru.yandex.net/i?id=50629583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284984"/>
            <a:ext cx="3615712" cy="2711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Защита компьютера</a:t>
            </a:r>
            <a:endParaRPr lang="ru-RU" dirty="0"/>
          </a:p>
        </p:txBody>
      </p:sp>
      <p:pic>
        <p:nvPicPr>
          <p:cNvPr id="4" name="Содержимое 3" descr="sposoby_zashhity_kompyutera_ot_troyanskix_virusov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4365104"/>
            <a:ext cx="3312368" cy="1866971"/>
          </a:xfrm>
        </p:spPr>
      </p:pic>
      <p:sp>
        <p:nvSpPr>
          <p:cNvPr id="7" name="Прямоугольник 6"/>
          <p:cNvSpPr/>
          <p:nvPr/>
        </p:nvSpPr>
        <p:spPr>
          <a:xfrm>
            <a:off x="428596" y="1779687"/>
            <a:ext cx="8143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защиты компьютера через интернет, на компьютере должен быть установлен антивирус с защитой от ненадежных сайтов. На сегодняшние дни существует не малое количество антивирусов, из них являются надежными отечественные антивирусы, такие как компания Лаборатория Касперского и </a:t>
            </a:r>
            <a:r>
              <a:rPr lang="ru-RU" sz="2000" dirty="0" err="1" smtClean="0"/>
              <a:t>Dr.Web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 паре с антивирусом могут работать брандмауэры или </a:t>
            </a:r>
            <a:r>
              <a:rPr lang="ru-RU" sz="2000" dirty="0" err="1" smtClean="0"/>
              <a:t>фрайрволлы</a:t>
            </a:r>
            <a:r>
              <a:rPr lang="ru-RU" sz="2000" dirty="0" smtClean="0"/>
              <a:t>. Их задача отслеживать открываемые несанкционированно открытые порты, в случае, если сервер троянской программы откроет его.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74</TotalTime>
  <Words>632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Троянские программы и защита от них</vt:lpstr>
      <vt:lpstr>Троянские программы  </vt:lpstr>
      <vt:lpstr>Различие троянских программ</vt:lpstr>
      <vt:lpstr>Слайд 4</vt:lpstr>
      <vt:lpstr>Слайд 5</vt:lpstr>
      <vt:lpstr>Слайд 6</vt:lpstr>
      <vt:lpstr>Слайд 7</vt:lpstr>
      <vt:lpstr>Слайд 8</vt:lpstr>
      <vt:lpstr>Защита компьютера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Троянские программы и защита от них</dc:title>
  <dc:creator>Зайцева</dc:creator>
  <cp:lastModifiedBy>USER</cp:lastModifiedBy>
  <cp:revision>8</cp:revision>
  <dcterms:created xsi:type="dcterms:W3CDTF">2012-10-15T06:32:17Z</dcterms:created>
  <dcterms:modified xsi:type="dcterms:W3CDTF">2019-03-19T08:38:56Z</dcterms:modified>
</cp:coreProperties>
</file>