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8" r:id="rId9"/>
    <p:sldId id="270" r:id="rId10"/>
    <p:sldId id="267" r:id="rId11"/>
    <p:sldId id="263" r:id="rId12"/>
    <p:sldId id="271" r:id="rId13"/>
    <p:sldId id="264" r:id="rId14"/>
    <p:sldId id="266" r:id="rId15"/>
    <p:sldId id="269" r:id="rId16"/>
    <p:sldId id="265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86" autoAdjust="0"/>
    <p:restoredTop sz="94576" autoAdjust="0"/>
  </p:normalViewPr>
  <p:slideViewPr>
    <p:cSldViewPr>
      <p:cViewPr>
        <p:scale>
          <a:sx n="70" d="100"/>
          <a:sy n="70" d="100"/>
        </p:scale>
        <p:origin x="-1044" y="-8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9678C0-71CE-4462-AD43-D95C29856875}" type="datetimeFigureOut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9622D19-A419-42A7-A9E0-5E54E1BC48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3B98E-8FFF-4DA9-B9CC-015ECCACE00C}" type="datetime1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449AC-6D59-4E8F-B5BE-DEDEFC0D5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D242C-51DF-416C-B2AA-D7737A313AC8}" type="datetime1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7F11A-A363-480A-A6F6-69BA87DB20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5BC00-B3E2-4991-BD3E-8D42A8E6DB55}" type="datetime1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AFA6-4E31-48AC-B24A-4B8227F8D1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D64F2-4D86-4CBF-A1A1-F3979B7CF868}" type="datetime1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506FD-A64E-4948-A9B3-8E95751AE2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325C8-6B70-40E0-8949-F07EB53EE14F}" type="datetime1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FCA08-0E54-4A22-B8C3-3BC89C8CCE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15096-F68F-4302-9554-0B1611104617}" type="datetime1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66E72-121E-4000-81F0-717042D1A1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D85A2-AB2F-49C2-8133-DBBBA6FCDC8B}" type="datetime1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F2524-E8D7-4973-B2F6-C5CBB434E8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7BFC5-AB8B-46FA-8A21-3304FEBB4FB9}" type="datetime1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4492C-79F2-4D24-90D0-3C9AD15DB9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A0648-9BFB-4A58-B496-C4A4A1DAB228}" type="datetime1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19A4F-E177-496F-95DA-CEE93D65EE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7C402-1264-47FC-9877-288B1C3081C3}" type="datetime1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59A16-19D6-42EE-B043-3C42296913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7EA92-6A75-42C8-B189-7D5D59E1F84C}" type="datetime1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44FD8-BE96-486F-8FF2-4482AFAF5B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00777A0-1745-49A3-8565-6D46E68A4F56}" type="datetime1">
              <a:rPr lang="ru-RU"/>
              <a:pPr>
                <a:defRPr/>
              </a:pPr>
              <a:t>11.03.2019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3D9296-D214-4238-9CC3-C5B9AB8D70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7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9.xml"/><Relationship Id="rId5" Type="http://schemas.openxmlformats.org/officeDocument/2006/relationships/slide" Target="slide18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Обработка информации и алгоритмы</a:t>
            </a:r>
            <a:endParaRPr lang="ru-RU" dirty="0"/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im8-tub-ru.yandex.net/i?id=72627075-12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00" y="4929188"/>
            <a:ext cx="11049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История происхождения термина «алгоритм»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48640" indent="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Ал-Хорезми написал книгу «Об индийском счёте», способствовавшую популяризации десятичной позиционной системы записи чисел во всём Халифате, вплоть до Испании. В </a:t>
            </a:r>
            <a:r>
              <a:rPr lang="en-US" dirty="0" smtClean="0"/>
              <a:t>XII</a:t>
            </a:r>
            <a:r>
              <a:rPr lang="ru-RU" dirty="0" smtClean="0"/>
              <a:t> веке эта книга была переведена на латинский язык и сыграла очень большую роль в развитии европейской арифметики и внедрении индо-арабских цифр. Имя автора, в латинизированной форме (</a:t>
            </a:r>
            <a:r>
              <a:rPr lang="ru-RU" b="1" dirty="0" smtClean="0"/>
              <a:t>Algorismus</a:t>
            </a:r>
            <a:r>
              <a:rPr lang="ru-RU" dirty="0" smtClean="0"/>
              <a:t>, </a:t>
            </a:r>
            <a:r>
              <a:rPr lang="ru-RU" b="1" dirty="0" smtClean="0"/>
              <a:t>Algorithmus</a:t>
            </a:r>
            <a:r>
              <a:rPr lang="ru-RU" dirty="0" smtClean="0"/>
              <a:t>), стало обозначать в средневековой Европе всю систему десятичной арифметики; отсюда берёт начало современный термин </a:t>
            </a:r>
            <a:r>
              <a:rPr lang="ru-RU" dirty="0" smtClean="0">
                <a:solidFill>
                  <a:srgbClr val="C00000"/>
                </a:solidFill>
              </a:rPr>
              <a:t>алгоритм</a:t>
            </a:r>
            <a:r>
              <a:rPr lang="ru-RU" dirty="0" smtClean="0"/>
              <a:t>, впервые использованный  Лейбницем.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im0-tub-ru.yandex.net/i?id=284649885-42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63" y="4714875"/>
            <a:ext cx="11715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Алгоритм Евклида</a:t>
            </a:r>
            <a:endParaRPr lang="ru-RU" dirty="0"/>
          </a:p>
        </p:txBody>
      </p:sp>
      <p:sp>
        <p:nvSpPr>
          <p:cNvPr id="1331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11163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ru-RU" smtClean="0"/>
              <a:t>Древнегреческие математики называли этот алгоритм ἀνθυφαίρεσις или ἀνταναίρεσις — «взаимное вычитание». Этот алгоритм не был открыт Евклидом, так как упоминание о нём имеется уже в работах Аристотеля, который жил раньше Евклида.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 eaLnBrk="1" hangingPunct="1">
              <a:buFont typeface="Lucida Sans" pitchFamily="34" charset="0"/>
              <a:buAutoNum type="arabicParenR"/>
            </a:pPr>
            <a:r>
              <a:rPr lang="ru-RU" smtClean="0"/>
              <a:t>Если числа не равны, то большее из них заменить на разность большего и меньшего из чисел.</a:t>
            </a:r>
          </a:p>
          <a:p>
            <a:pPr marL="650875" indent="-514350" eaLnBrk="1" hangingPunct="1">
              <a:buFont typeface="Lucida Sans" pitchFamily="34" charset="0"/>
              <a:buAutoNum type="arabicParenR"/>
            </a:pPr>
            <a:r>
              <a:rPr lang="ru-RU" smtClean="0"/>
              <a:t>Если  два числа равны, то за НОД принять любое из них, иначе перейти к выполнению пункта 1.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00375" y="4357688"/>
            <a:ext cx="5214938" cy="1571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/>
              <a:t>НОД (А, В) =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785813" y="1643063"/>
          <a:ext cx="7572429" cy="4572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143"/>
                <a:gridCol w="2524143"/>
                <a:gridCol w="2524143"/>
              </a:tblGrid>
              <a:tr h="76200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Шаг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1-е число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2-е число</a:t>
                      </a:r>
                      <a:endParaRPr lang="ru-RU" sz="2800" dirty="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24</a:t>
                      </a:r>
                      <a:endParaRPr lang="ru-RU" sz="2800" dirty="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24</a:t>
                      </a:r>
                      <a:endParaRPr lang="ru-RU" sz="2800" dirty="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16</a:t>
                      </a:r>
                      <a:endParaRPr lang="ru-RU" sz="2800" dirty="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8</a:t>
                      </a:r>
                      <a:endParaRPr lang="ru-RU" sz="2800" dirty="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итог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НОД(32,</a:t>
                      </a:r>
                      <a:r>
                        <a:rPr lang="ru-RU" sz="2800" baseline="0" dirty="0" smtClean="0"/>
                        <a:t> 24)=8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Задача для самостоятельного решения</a:t>
            </a:r>
            <a:endParaRPr lang="ru-RU" dirty="0"/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</a:t>
            </a:r>
            <a:r>
              <a:rPr lang="ru-RU" sz="3600" smtClean="0"/>
              <a:t>Найти НОД чисел: 114 и 66</a:t>
            </a:r>
          </a:p>
          <a:p>
            <a:pPr eaLnBrk="1" hangingPunct="1">
              <a:buFont typeface="Wingdings 2" pitchFamily="18" charset="2"/>
              <a:buNone/>
            </a:pPr>
            <a:endParaRPr lang="ru-RU" sz="3600" smtClean="0"/>
          </a:p>
          <a:p>
            <a:pPr eaLnBrk="1" hangingPunct="1">
              <a:buFont typeface="Wingdings 2" pitchFamily="18" charset="2"/>
              <a:buNone/>
            </a:pPr>
            <a:endParaRPr lang="ru-RU" sz="36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3600" smtClean="0"/>
              <a:t>Ответ: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86000" y="3429000"/>
            <a:ext cx="3357563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Свойства алгоритма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ru-RU" sz="5400" smtClean="0">
                <a:hlinkClick r:id="rId3" action="ppaction://hlinksldjump"/>
              </a:rPr>
              <a:t>дискретность</a:t>
            </a:r>
            <a:endParaRPr lang="ru-RU" sz="5400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ru-RU" sz="5400" smtClean="0">
                <a:hlinkClick r:id="rId4" action="ppaction://hlinksldjump"/>
              </a:rPr>
              <a:t>понятность</a:t>
            </a:r>
            <a:endParaRPr lang="ru-RU" sz="5400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ru-RU" sz="5400" smtClean="0">
                <a:hlinkClick r:id="rId5" action="ppaction://hlinksldjump"/>
              </a:rPr>
              <a:t>точность</a:t>
            </a:r>
            <a:endParaRPr lang="ru-RU" sz="5400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ru-RU" sz="5400" smtClean="0">
                <a:hlinkClick r:id="rId6" action="ppaction://hlinksldjump"/>
              </a:rPr>
              <a:t>конечность</a:t>
            </a:r>
            <a:endParaRPr lang="ru-RU" sz="540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Дискретность</a:t>
            </a:r>
            <a:endParaRPr lang="ru-RU" dirty="0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6000" smtClean="0"/>
              <a:t>Алгоритм должен быть разбит на последовательность отдельно выполняемых шагов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5" name="Выгнутая вправо стрелка 4">
            <a:hlinkClick r:id="rId2" action="ppaction://hlinksldjump"/>
          </p:cNvPr>
          <p:cNvSpPr/>
          <p:nvPr/>
        </p:nvSpPr>
        <p:spPr>
          <a:xfrm>
            <a:off x="571500" y="5572125"/>
            <a:ext cx="857250" cy="71437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18438" name="Picture 7" descr="http://img1.liveinternet.ru/images/attach/c/3/77/207/77207131_75572917_15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688" y="500063"/>
            <a:ext cx="4953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Понятность</a:t>
            </a:r>
            <a:endParaRPr lang="ru-RU" dirty="0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357188" y="1357313"/>
            <a:ext cx="8229600" cy="5065712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6000" smtClean="0"/>
              <a:t>Алгоритм должен содержать только те команды, которые входят в систему команд исполнителя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Саленко Т.В. учитель информатики МОУ СОШ №7 г.Краснозаводск</a:t>
            </a:r>
            <a:endParaRPr lang="ru-RU"/>
          </a:p>
        </p:txBody>
      </p:sp>
      <p:sp>
        <p:nvSpPr>
          <p:cNvPr id="5" name="Выгнутая вправо стрелка 4">
            <a:hlinkClick r:id="rId2" action="ppaction://hlinksldjump"/>
          </p:cNvPr>
          <p:cNvSpPr/>
          <p:nvPr/>
        </p:nvSpPr>
        <p:spPr>
          <a:xfrm>
            <a:off x="285750" y="5072063"/>
            <a:ext cx="785813" cy="85725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19462" name="Picture 2" descr="http://img1.liveinternet.ru/images/attach/c/3/77/207/77207131_75572917_15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25" y="285750"/>
            <a:ext cx="4953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Точность</a:t>
            </a:r>
            <a:endParaRPr lang="ru-RU" dirty="0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6000" smtClean="0"/>
              <a:t>Любая команда алгоритма должна определять однозначное действие исполнителя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Саленко Т.В. учитель информатики МОУ СОШ №7 г.Краснозаводск</a:t>
            </a:r>
            <a:endParaRPr lang="ru-RU"/>
          </a:p>
        </p:txBody>
      </p:sp>
      <p:sp>
        <p:nvSpPr>
          <p:cNvPr id="5" name="Выгнутая вправо стрелка 4">
            <a:hlinkClick r:id="rId2" action="ppaction://hlinksldjump"/>
          </p:cNvPr>
          <p:cNvSpPr/>
          <p:nvPr/>
        </p:nvSpPr>
        <p:spPr>
          <a:xfrm>
            <a:off x="571500" y="5357813"/>
            <a:ext cx="1000125" cy="107156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20486" name="Picture 2" descr="http://img1.liveinternet.ru/images/attach/c/3/77/207/77207131_75572917_15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25" y="357188"/>
            <a:ext cx="4953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Конечность</a:t>
            </a:r>
            <a:endParaRPr lang="ru-RU" dirty="0"/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428625" y="1571625"/>
            <a:ext cx="8229600" cy="470852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7200" smtClean="0"/>
              <a:t>За конечное число шагов должен быть получен результат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Саленко Т.В. учитель информатики МОУ СОШ №7 г.Краснозаводск</a:t>
            </a:r>
            <a:endParaRPr lang="ru-RU"/>
          </a:p>
        </p:txBody>
      </p:sp>
      <p:sp>
        <p:nvSpPr>
          <p:cNvPr id="5" name="Выгнутая вправо стрелка 4">
            <a:hlinkClick r:id="rId2" action="ppaction://hlinksldjump"/>
          </p:cNvPr>
          <p:cNvSpPr/>
          <p:nvPr/>
        </p:nvSpPr>
        <p:spPr>
          <a:xfrm>
            <a:off x="785813" y="5214938"/>
            <a:ext cx="928687" cy="92868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21510" name="Picture 2" descr="http://img1.liveinternet.ru/images/attach/c/3/77/207/77207131_75572917_15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50" y="285750"/>
            <a:ext cx="4953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Модель обработки информации</a:t>
            </a:r>
            <a:endParaRPr lang="ru-RU" dirty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" name="Стрелка вправо 7"/>
          <p:cNvSpPr/>
          <p:nvPr/>
        </p:nvSpPr>
        <p:spPr>
          <a:xfrm>
            <a:off x="642910" y="3786190"/>
            <a:ext cx="2714644" cy="1071570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Правила обработки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6072198" y="3143248"/>
            <a:ext cx="2714644" cy="1071570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Результаты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57554" y="2285992"/>
            <a:ext cx="2714644" cy="271464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Исполнитель</a:t>
            </a:r>
          </a:p>
        </p:txBody>
      </p:sp>
      <p:sp>
        <p:nvSpPr>
          <p:cNvPr id="11" name="Стрелка вправо 10"/>
          <p:cNvSpPr/>
          <p:nvPr/>
        </p:nvSpPr>
        <p:spPr>
          <a:xfrm>
            <a:off x="785786" y="2357430"/>
            <a:ext cx="2643206" cy="1071570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Исходные данные</a:t>
            </a: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Виды обработки информации</a:t>
            </a:r>
            <a:endParaRPr lang="ru-RU" dirty="0"/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ru-RU" sz="3200" smtClean="0">
                <a:hlinkClick r:id="rId3" action="ppaction://hlinksldjump"/>
              </a:rPr>
              <a:t>Получение новой информации, новых сведений;</a:t>
            </a:r>
            <a:endParaRPr lang="ru-RU" sz="3200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ru-RU" sz="3200" smtClean="0">
                <a:hlinkClick r:id="rId4" action="ppaction://hlinksldjump"/>
              </a:rPr>
              <a:t>Изменение формы представления информации;</a:t>
            </a:r>
            <a:endParaRPr lang="ru-RU" sz="3200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ru-RU" sz="3200" smtClean="0">
                <a:hlinkClick r:id="rId5" action="ppaction://hlinksldjump"/>
              </a:rPr>
              <a:t>Систематизация, структурирование данных;</a:t>
            </a:r>
            <a:endParaRPr lang="ru-RU" sz="3200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ru-RU" sz="3200" smtClean="0">
                <a:hlinkClick r:id="rId6" action="ppaction://hlinksldjump"/>
              </a:rPr>
              <a:t>Поиск информации</a:t>
            </a:r>
            <a:endParaRPr lang="ru-RU" sz="320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28588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Ученик решает задачу по математике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smtClean="0"/>
          </a:p>
          <a:p>
            <a:pPr algn="ctr" eaLnBrk="1" hangingPunct="1">
              <a:buFont typeface="Wingdings 2" pitchFamily="18" charset="2"/>
              <a:buNone/>
            </a:pPr>
            <a:endParaRPr lang="ru-RU" smtClean="0"/>
          </a:p>
          <a:p>
            <a:pPr algn="ctr" eaLnBrk="1" hangingPunct="1">
              <a:buFont typeface="Wingdings 2" pitchFamily="18" charset="2"/>
              <a:buNone/>
            </a:pPr>
            <a:endParaRPr lang="ru-RU" smtClean="0"/>
          </a:p>
          <a:p>
            <a:pPr algn="ctr" eaLnBrk="1" hangingPunct="1">
              <a:buFont typeface="Wingdings 2" pitchFamily="18" charset="2"/>
              <a:buNone/>
            </a:pPr>
            <a:endParaRPr lang="ru-RU" smtClean="0"/>
          </a:p>
          <a:p>
            <a:pPr algn="ctr" eaLnBrk="1" hangingPunct="1"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6148" name="Picture 2" descr="http://luzan.ucoz.ru/animazii/detia-74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688" y="57150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928688" y="2357438"/>
            <a:ext cx="2928937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Исполнитель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57688" y="2357438"/>
            <a:ext cx="2786062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Ученик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28688" y="3214688"/>
            <a:ext cx="2928937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Исходные данные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357688" y="3214688"/>
            <a:ext cx="2786062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Условие задачи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28688" y="4143375"/>
            <a:ext cx="3000375" cy="642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Правила обработки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29125" y="4143375"/>
            <a:ext cx="2786063" cy="714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Математические правила, законы</a:t>
            </a:r>
          </a:p>
        </p:txBody>
      </p:sp>
      <p:sp>
        <p:nvSpPr>
          <p:cNvPr id="6155" name="TextBox 11"/>
          <p:cNvSpPr txBox="1">
            <a:spLocks noChangeArrowheads="1"/>
          </p:cNvSpPr>
          <p:nvPr/>
        </p:nvSpPr>
        <p:spPr bwMode="auto">
          <a:xfrm>
            <a:off x="5572125" y="4572000"/>
            <a:ext cx="46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28688" y="5072063"/>
            <a:ext cx="3000375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Результат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357688" y="5072063"/>
            <a:ext cx="2857500" cy="714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Полученный ответ</a:t>
            </a:r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sp>
        <p:nvSpPr>
          <p:cNvPr id="16" name="Выгнутая влево стрелка 15">
            <a:hlinkClick r:id="rId3" action="ppaction://hlinksldjump"/>
          </p:cNvPr>
          <p:cNvSpPr/>
          <p:nvPr/>
        </p:nvSpPr>
        <p:spPr>
          <a:xfrm>
            <a:off x="428625" y="5929313"/>
            <a:ext cx="714375" cy="71437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Перевод текста с одного языка на другой</a:t>
            </a:r>
            <a:endParaRPr lang="ru-RU" dirty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7250" y="2143125"/>
            <a:ext cx="2928938" cy="785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Исполнитель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14875" y="2143125"/>
            <a:ext cx="2928938" cy="785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Переводчик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14875" y="3143250"/>
            <a:ext cx="2928938" cy="785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Текст на одном языке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57250" y="3143250"/>
            <a:ext cx="2928938" cy="785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Исходные данные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86313" y="4071938"/>
            <a:ext cx="2928937" cy="7858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Правила перевода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57250" y="4143375"/>
            <a:ext cx="2928938" cy="785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Правила обработки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786313" y="5000625"/>
            <a:ext cx="2928937" cy="785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Текст на другом языке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28688" y="5072063"/>
            <a:ext cx="2928937" cy="7858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Результат</a:t>
            </a: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pic>
        <p:nvPicPr>
          <p:cNvPr id="7181" name="Picture 2" descr="http://luzan.ucoz.ru/animes/7920526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8113" y="5572125"/>
            <a:ext cx="88582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Выгнутая влево стрелка 14">
            <a:hlinkClick r:id="rId3" action="ppaction://hlinksldjump"/>
          </p:cNvPr>
          <p:cNvSpPr/>
          <p:nvPr/>
        </p:nvSpPr>
        <p:spPr>
          <a:xfrm>
            <a:off x="500063" y="5929313"/>
            <a:ext cx="785812" cy="71437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Библиотекарь создает картотеку</a:t>
            </a:r>
            <a:endParaRPr lang="ru-RU" dirty="0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pic>
        <p:nvPicPr>
          <p:cNvPr id="8197" name="Picture 2" descr="http://luzan.ucoz.ru/animazii/knigi-11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2438" y="5000625"/>
            <a:ext cx="66675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кругленный прямоугольник 6"/>
          <p:cNvSpPr/>
          <p:nvPr/>
        </p:nvSpPr>
        <p:spPr>
          <a:xfrm>
            <a:off x="1071563" y="2000250"/>
            <a:ext cx="2857500" cy="642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Исполнитель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71563" y="2857500"/>
            <a:ext cx="2857500" cy="642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Исходные данные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71563" y="3643313"/>
            <a:ext cx="2857500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Правила обработки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71563" y="4500563"/>
            <a:ext cx="2857500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Результат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14938" y="4500563"/>
            <a:ext cx="2857500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Картотека библиотеки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143500" y="3643313"/>
            <a:ext cx="2857500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Алфавитный порядок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143500" y="2857500"/>
            <a:ext cx="2857500" cy="642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Беспорядочный набор книг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143500" y="2000250"/>
            <a:ext cx="2857500" cy="642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Библиотекарь</a:t>
            </a:r>
          </a:p>
        </p:txBody>
      </p:sp>
      <p:sp>
        <p:nvSpPr>
          <p:cNvPr id="18" name="Выгнутая влево стрелка 17">
            <a:hlinkClick r:id="rId3" action="ppaction://hlinksldjump"/>
          </p:cNvPr>
          <p:cNvSpPr/>
          <p:nvPr/>
        </p:nvSpPr>
        <p:spPr>
          <a:xfrm>
            <a:off x="571500" y="5429250"/>
            <a:ext cx="714375" cy="71437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Поиск нужного номера телефона в телефонном справочнике </a:t>
            </a:r>
            <a:endParaRPr lang="ru-RU" dirty="0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  <p:pic>
        <p:nvPicPr>
          <p:cNvPr id="9221" name="Picture 2" descr="http://luzan.ucoz.ru/animes/4440672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13" y="5214938"/>
            <a:ext cx="100012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1214438" y="2071688"/>
            <a:ext cx="2714625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Исполнитель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214438" y="2928938"/>
            <a:ext cx="2714625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Исходные данные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214438" y="3857625"/>
            <a:ext cx="2714625" cy="642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Правила обработки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285875" y="4857750"/>
            <a:ext cx="2714625" cy="642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Результат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429250" y="4857750"/>
            <a:ext cx="2714625" cy="642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Нужный номер телефона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357813" y="3857625"/>
            <a:ext cx="2714625" cy="642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Алфавитный порядок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357813" y="2928938"/>
            <a:ext cx="2714625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Телефонный справочник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357813" y="2000250"/>
            <a:ext cx="2714625" cy="642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Человек, производящий поиск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Исполнитель</a:t>
            </a:r>
            <a:endParaRPr lang="ru-RU" dirty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ru-RU" smtClean="0"/>
              <a:t>Неформальный (человек)</a:t>
            </a:r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ru-RU" smtClean="0"/>
              <a:t>Формальный (ПК)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11163" eaLnBrk="1" hangingPunct="1">
              <a:buFont typeface="Wingdings 2" pitchFamily="18" charset="2"/>
              <a:buNone/>
            </a:pPr>
            <a:r>
              <a:rPr lang="ru-RU" smtClean="0"/>
              <a:t> </a:t>
            </a:r>
            <a:r>
              <a:rPr lang="ru-RU" sz="3600" smtClean="0"/>
              <a:t>Точного определения алгоритма не существует.</a:t>
            </a:r>
          </a:p>
          <a:p>
            <a:pPr indent="411163" eaLnBrk="1" hangingPunct="1">
              <a:buFont typeface="Wingdings 2" pitchFamily="18" charset="2"/>
              <a:buNone/>
            </a:pPr>
            <a:r>
              <a:rPr lang="ru-RU" sz="3600" smtClean="0"/>
              <a:t> Обычно под </a:t>
            </a:r>
            <a:r>
              <a:rPr lang="ru-RU" sz="3600" smtClean="0">
                <a:solidFill>
                  <a:srgbClr val="C00000"/>
                </a:solidFill>
              </a:rPr>
              <a:t>алгоритмом</a:t>
            </a:r>
            <a:r>
              <a:rPr lang="ru-RU" sz="3600" b="1" smtClean="0"/>
              <a:t> </a:t>
            </a:r>
            <a:r>
              <a:rPr lang="ru-RU" sz="3600" smtClean="0"/>
              <a:t>понимают набор правил, определяющих процесс преобразования исходных данных задачи в искомый результат.</a:t>
            </a:r>
            <a:r>
              <a:rPr lang="ru-RU" smtClean="0"/>
              <a:t> 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Саленко Т.В. учитель информатики МОУ СОШ №7 г.Краснозаводск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1024</TotalTime>
  <Words>480</Words>
  <Application>Microsoft Office PowerPoint</Application>
  <PresentationFormat>Экран (4:3)</PresentationFormat>
  <Paragraphs>116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8" baseType="lpstr">
      <vt:lpstr>Arial</vt:lpstr>
      <vt:lpstr>Times New Roman</vt:lpstr>
      <vt:lpstr>Wingdings 2</vt:lpstr>
      <vt:lpstr>Wingdings</vt:lpstr>
      <vt:lpstr>Wingdings 3</vt:lpstr>
      <vt:lpstr>Calibri</vt:lpstr>
      <vt:lpstr>Book Antiqua</vt:lpstr>
      <vt:lpstr>Lucida Sans</vt:lpstr>
      <vt:lpstr>Апекс</vt:lpstr>
      <vt:lpstr>Обработка информации и алгоритмы</vt:lpstr>
      <vt:lpstr>Модель обработки информации</vt:lpstr>
      <vt:lpstr>Виды обработки информации</vt:lpstr>
      <vt:lpstr>Ученик решает задачу по математике </vt:lpstr>
      <vt:lpstr>Перевод текста с одного языка на другой</vt:lpstr>
      <vt:lpstr>Библиотекарь создает картотеку</vt:lpstr>
      <vt:lpstr>Поиск нужного номера телефона в телефонном справочнике </vt:lpstr>
      <vt:lpstr>Исполнитель</vt:lpstr>
      <vt:lpstr>Слайд 9</vt:lpstr>
      <vt:lpstr>История происхождения термина «алгоритм»</vt:lpstr>
      <vt:lpstr>Алгоритм Евклида</vt:lpstr>
      <vt:lpstr>Слайд 12</vt:lpstr>
      <vt:lpstr>Задача</vt:lpstr>
      <vt:lpstr>Задача для самостоятельного решения</vt:lpstr>
      <vt:lpstr>Свойства алгоритма</vt:lpstr>
      <vt:lpstr>Дискретность</vt:lpstr>
      <vt:lpstr>Понятность</vt:lpstr>
      <vt:lpstr>Точность</vt:lpstr>
      <vt:lpstr>Конечность</vt:lpstr>
    </vt:vector>
  </TitlesOfParts>
  <Company>Example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Обработка информации и алгоритмы</dc:title>
  <dc:creator>admin</dc:creator>
  <cp:lastModifiedBy>Администратор</cp:lastModifiedBy>
  <cp:revision>83</cp:revision>
  <dcterms:created xsi:type="dcterms:W3CDTF">2011-11-28T15:51:59Z</dcterms:created>
  <dcterms:modified xsi:type="dcterms:W3CDTF">2019-03-11T12:24:26Z</dcterms:modified>
</cp:coreProperties>
</file>