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D2A64-0B74-447E-B2F2-E73B55870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C2277-686A-4592-8661-A88C5E32C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9DA0A-A073-461B-8D4A-3B318FAF5C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E58F-211C-43EF-B04C-F604B53AA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8266A-7394-4AEB-987B-38AC0A6BE2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E0010-E808-4727-9AA6-6F13057BA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D155-4A9C-451B-88E8-6C06622AE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26E9D-7A03-4E20-B29C-3D413A5EDA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D4742-4703-4FFE-88DE-3ADC48144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41FC8-977E-4286-82B4-AD8EB0C47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9889A-FAD0-46F4-8F28-7C6CDB784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E8F46-6EC0-4813-ABC4-2B82126FC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CF5A116-0D6B-46BC-B12A-C7F008AEFD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8-tub-ru.yandex.net/i?id=441830287-50-72" TargetMode="External"/><Relationship Id="rId2" Type="http://schemas.openxmlformats.org/officeDocument/2006/relationships/hyperlink" Target="http://im4-tub-ru.yandex.net/i?id=16903848-33-72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5byte.ru/z10/0002.php" TargetMode="External"/><Relationship Id="rId4" Type="http://schemas.openxmlformats.org/officeDocument/2006/relationships/hyperlink" Target="http://www.5byte.ru/z10/0001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5400" b="1" dirty="0" smtClean="0">
                <a:solidFill>
                  <a:schemeClr val="hlink"/>
                </a:solidFill>
                <a:latin typeface="MS Mincho" pitchFamily="49" charset="-128"/>
              </a:rPr>
              <a:t>Измерение</a:t>
            </a:r>
            <a:r>
              <a:rPr lang="ru-RU" sz="4000" b="1" dirty="0" smtClean="0">
                <a:solidFill>
                  <a:schemeClr val="hlink"/>
                </a:solidFill>
                <a:latin typeface="MS Mincho" pitchFamily="49" charset="-128"/>
              </a:rPr>
              <a:t> </a:t>
            </a:r>
            <a:r>
              <a:rPr lang="ru-RU" sz="5400" b="1" dirty="0" smtClean="0">
                <a:solidFill>
                  <a:schemeClr val="hlink"/>
                </a:solidFill>
                <a:latin typeface="MS Mincho" pitchFamily="49" charset="-128"/>
              </a:rPr>
              <a:t>информации</a:t>
            </a:r>
            <a:br>
              <a:rPr lang="ru-RU" sz="5400" b="1" dirty="0" smtClean="0">
                <a:solidFill>
                  <a:schemeClr val="hlink"/>
                </a:solidFill>
                <a:latin typeface="MS Mincho" pitchFamily="49" charset="-128"/>
              </a:rPr>
            </a:br>
            <a:r>
              <a:rPr lang="ru-RU" sz="5400" b="1" dirty="0" smtClean="0">
                <a:solidFill>
                  <a:schemeClr val="hlink"/>
                </a:solidFill>
                <a:latin typeface="MS Mincho" pitchFamily="49" charset="-128"/>
              </a:rPr>
              <a:t>10 класс</a:t>
            </a:r>
            <a:endParaRPr lang="ru-RU" sz="5400" b="1" dirty="0" smtClean="0">
              <a:solidFill>
                <a:schemeClr val="hlink"/>
              </a:solidFill>
              <a:latin typeface="MS Mincho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619250" y="0"/>
            <a:ext cx="5832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solidFill>
                  <a:srgbClr val="990099"/>
                </a:solidFill>
              </a:rPr>
              <a:t>Алфавитный подход к измерению информации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68313" y="836613"/>
            <a:ext cx="8424862" cy="531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/>
              <a:t>Данный подход используется в вычислительной технике.</a:t>
            </a:r>
          </a:p>
          <a:p>
            <a:pPr marL="342900" indent="-342900">
              <a:spcBef>
                <a:spcPct val="50000"/>
              </a:spcBef>
            </a:pPr>
            <a:r>
              <a:rPr lang="ru-RU"/>
              <a:t>Формулы для расчетов : </a:t>
            </a:r>
            <a:r>
              <a:rPr lang="en-US" b="1">
                <a:solidFill>
                  <a:srgbClr val="0000FF"/>
                </a:solidFill>
              </a:rPr>
              <a:t>N=2</a:t>
            </a:r>
            <a:r>
              <a:rPr lang="en-US" b="1" baseline="30000">
                <a:solidFill>
                  <a:srgbClr val="0000FF"/>
                </a:solidFill>
              </a:rPr>
              <a:t>i</a:t>
            </a:r>
            <a:r>
              <a:rPr lang="ru-RU" b="1">
                <a:solidFill>
                  <a:srgbClr val="0000FF"/>
                </a:solidFill>
              </a:rPr>
              <a:t>, </a:t>
            </a:r>
            <a:r>
              <a:rPr lang="en-US" b="1">
                <a:solidFill>
                  <a:srgbClr val="0000FF"/>
                </a:solidFill>
              </a:rPr>
              <a:t>i=log</a:t>
            </a:r>
            <a:r>
              <a:rPr lang="en-US" b="1" baseline="-25000">
                <a:solidFill>
                  <a:srgbClr val="0000FF"/>
                </a:solidFill>
              </a:rPr>
              <a:t>2</a:t>
            </a:r>
            <a:r>
              <a:rPr lang="en-US" b="1">
                <a:solidFill>
                  <a:srgbClr val="0000FF"/>
                </a:solidFill>
              </a:rPr>
              <a:t>N</a:t>
            </a:r>
            <a:r>
              <a:rPr lang="en-US"/>
              <a:t> </a:t>
            </a:r>
            <a:endParaRPr lang="ru-RU"/>
          </a:p>
          <a:p>
            <a:pPr marL="342900" indent="-342900">
              <a:spcBef>
                <a:spcPct val="50000"/>
              </a:spcBef>
            </a:pPr>
            <a:r>
              <a:rPr lang="en-US"/>
              <a:t>(i=lnN/ln2 – </a:t>
            </a:r>
            <a:r>
              <a:rPr lang="ru-RU"/>
              <a:t>для расчетов на калькуляторе).</a:t>
            </a:r>
            <a:endParaRPr lang="en-US" baseline="30000"/>
          </a:p>
          <a:p>
            <a:pPr marL="342900" indent="-342900">
              <a:spcBef>
                <a:spcPct val="50000"/>
              </a:spcBef>
            </a:pPr>
            <a:r>
              <a:rPr lang="ru-RU"/>
              <a:t>Где </a:t>
            </a:r>
            <a:r>
              <a:rPr lang="en-US"/>
              <a:t>N – </a:t>
            </a:r>
            <a:r>
              <a:rPr lang="ru-RU"/>
              <a:t>мощность алфавита, </a:t>
            </a:r>
            <a:r>
              <a:rPr lang="en-US"/>
              <a:t>i – </a:t>
            </a:r>
            <a:r>
              <a:rPr lang="ru-RU"/>
              <a:t>количество информации, содержащейся в одном символе алфавита.</a:t>
            </a:r>
          </a:p>
          <a:p>
            <a:pPr marL="342900" indent="-342900">
              <a:spcBef>
                <a:spcPct val="50000"/>
              </a:spcBef>
            </a:pPr>
            <a:r>
              <a:rPr lang="ru-RU"/>
              <a:t>Под мощностью алфавита понимают количество символов алфавита (заглавные и прописные буквы, цифры, знаки препинания, специальные символы).</a:t>
            </a:r>
          </a:p>
          <a:p>
            <a:pPr marL="342900" indent="-342900">
              <a:spcBef>
                <a:spcPct val="50000"/>
              </a:spcBef>
            </a:pPr>
            <a:r>
              <a:rPr lang="ru-RU">
                <a:solidFill>
                  <a:srgbClr val="990099"/>
                </a:solidFill>
              </a:rPr>
              <a:t>Правило </a:t>
            </a:r>
            <a:r>
              <a:rPr lang="ru-RU"/>
              <a:t>для измерения информации с точки зрения алфавитного подхода: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Найти мощность алфавита </a:t>
            </a:r>
            <a:r>
              <a:rPr lang="en-US"/>
              <a:t>N</a:t>
            </a:r>
            <a:r>
              <a:rPr lang="ru-RU"/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Найти информационный объем одного символа </a:t>
            </a:r>
            <a:r>
              <a:rPr lang="en-US"/>
              <a:t>i</a:t>
            </a:r>
            <a:r>
              <a:rPr lang="ru-RU"/>
              <a:t>.</a:t>
            </a:r>
            <a:endParaRPr lang="en-US"/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Найти количество символов в сообщении.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/>
              <a:t>Найти информационный объем всего сообщения.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339975" y="0"/>
            <a:ext cx="424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990099"/>
                </a:solidFill>
              </a:rPr>
              <a:t>Задания.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611188" y="692150"/>
            <a:ext cx="806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84213" y="620713"/>
            <a:ext cx="78486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1.Найти объем информации, содержащейся в тексте на русском языке. (</a:t>
            </a:r>
            <a:r>
              <a:rPr lang="en-US"/>
              <a:t>N=87)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2.Сравните объем информации, содержащейся на странице русского текста и китайского.</a:t>
            </a:r>
          </a:p>
          <a:p>
            <a:pPr>
              <a:spcBef>
                <a:spcPct val="50000"/>
              </a:spcBef>
            </a:pPr>
            <a:r>
              <a:rPr lang="ru-RU"/>
              <a:t>3.Найти информационный объем страницы компьютерного текста. Произвести приблизительные расчеты.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ru-RU" sz="2400" smtClean="0"/>
              <a:t>Источники информации, представленной в презентации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500063" y="1428750"/>
            <a:ext cx="792956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/>
              <a:t>Н. Угринович</a:t>
            </a:r>
            <a:r>
              <a:rPr lang="en-US"/>
              <a:t>.</a:t>
            </a:r>
            <a:r>
              <a:rPr lang="ru-RU"/>
              <a:t> Информатика и информационные технологии. 10 – 11 класс, м. БИНОМ. Лаборатория знаний. 200</a:t>
            </a:r>
            <a:r>
              <a:rPr lang="en-US"/>
              <a:t>7</a:t>
            </a:r>
            <a:r>
              <a:rPr lang="ru-RU"/>
              <a:t> г.</a:t>
            </a:r>
          </a:p>
          <a:p>
            <a:pPr marL="342900" indent="-342900">
              <a:buFontTx/>
              <a:buAutoNum type="arabicPeriod"/>
            </a:pPr>
            <a:r>
              <a:rPr lang="ru-RU" u="sng">
                <a:hlinkClick r:id="rId2"/>
              </a:rPr>
              <a:t>http://im4-tub-ru.yandex.net/i?id=16903848-33-72</a:t>
            </a:r>
            <a:endParaRPr lang="ru-RU" u="sng"/>
          </a:p>
          <a:p>
            <a:pPr marL="342900" indent="-342900">
              <a:buFontTx/>
              <a:buAutoNum type="arabicPeriod"/>
            </a:pPr>
            <a:r>
              <a:rPr lang="ru-RU" u="sng">
                <a:hlinkClick r:id="rId3"/>
              </a:rPr>
              <a:t>h</a:t>
            </a:r>
            <a:r>
              <a:rPr lang="en-US" u="sng">
                <a:hlinkClick r:id="rId3"/>
              </a:rPr>
              <a:t>ttp</a:t>
            </a:r>
            <a:r>
              <a:rPr lang="ru-RU" u="sng">
                <a:hlinkClick r:id="rId3"/>
              </a:rPr>
              <a:t>://</a:t>
            </a:r>
            <a:r>
              <a:rPr lang="en-US" u="sng">
                <a:hlinkClick r:id="rId3"/>
              </a:rPr>
              <a:t>im</a:t>
            </a:r>
            <a:r>
              <a:rPr lang="ru-RU" u="sng">
                <a:hlinkClick r:id="rId3"/>
              </a:rPr>
              <a:t>8-</a:t>
            </a:r>
            <a:r>
              <a:rPr lang="en-US" u="sng">
                <a:hlinkClick r:id="rId3"/>
              </a:rPr>
              <a:t>tub</a:t>
            </a:r>
            <a:r>
              <a:rPr lang="ru-RU" u="sng">
                <a:hlinkClick r:id="rId3"/>
              </a:rPr>
              <a:t>-</a:t>
            </a:r>
            <a:r>
              <a:rPr lang="en-US" u="sng">
                <a:hlinkClick r:id="rId3"/>
              </a:rPr>
              <a:t>ru</a:t>
            </a:r>
            <a:r>
              <a:rPr lang="ru-RU" u="sng">
                <a:hlinkClick r:id="rId3"/>
              </a:rPr>
              <a:t>.</a:t>
            </a:r>
            <a:r>
              <a:rPr lang="en-US" u="sng">
                <a:hlinkClick r:id="rId3"/>
              </a:rPr>
              <a:t>yandex</a:t>
            </a:r>
            <a:r>
              <a:rPr lang="ru-RU" u="sng">
                <a:hlinkClick r:id="rId3"/>
              </a:rPr>
              <a:t>.</a:t>
            </a:r>
            <a:r>
              <a:rPr lang="en-US" u="sng">
                <a:hlinkClick r:id="rId3"/>
              </a:rPr>
              <a:t>net</a:t>
            </a:r>
            <a:r>
              <a:rPr lang="ru-RU" u="sng">
                <a:hlinkClick r:id="rId3"/>
              </a:rPr>
              <a:t>/</a:t>
            </a:r>
            <a:r>
              <a:rPr lang="en-US" u="sng">
                <a:hlinkClick r:id="rId3"/>
              </a:rPr>
              <a:t>i</a:t>
            </a:r>
            <a:r>
              <a:rPr lang="ru-RU" u="sng">
                <a:hlinkClick r:id="rId3"/>
              </a:rPr>
              <a:t>?</a:t>
            </a:r>
            <a:r>
              <a:rPr lang="en-US" u="sng">
                <a:hlinkClick r:id="rId3"/>
              </a:rPr>
              <a:t>id</a:t>
            </a:r>
            <a:r>
              <a:rPr lang="ru-RU" u="sng">
                <a:hlinkClick r:id="rId3"/>
              </a:rPr>
              <a:t>=441830287-50-72</a:t>
            </a:r>
            <a:endParaRPr lang="ru-RU" u="sng"/>
          </a:p>
          <a:p>
            <a:pPr marL="342900" indent="-342900">
              <a:buFontTx/>
              <a:buAutoNum type="arabicPeriod"/>
            </a:pPr>
            <a:r>
              <a:rPr lang="en-US">
                <a:hlinkClick r:id="rId4"/>
              </a:rPr>
              <a:t>http://www.5byte.ru/z10/0001.php</a:t>
            </a:r>
            <a:endParaRPr lang="ru-RU"/>
          </a:p>
          <a:p>
            <a:pPr marL="342900" indent="-342900">
              <a:buFontTx/>
              <a:buAutoNum type="arabicPeriod"/>
            </a:pPr>
            <a:r>
              <a:rPr lang="en-US">
                <a:hlinkClick r:id="rId5"/>
              </a:rPr>
              <a:t>http://www.5byte.ru/z10/0002.php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990099"/>
                </a:solidFill>
              </a:rPr>
              <a:t>Можно назвать </a:t>
            </a:r>
            <a:r>
              <a:rPr lang="ru-RU" sz="3200" b="1" i="1" u="sng" smtClean="0">
                <a:solidFill>
                  <a:srgbClr val="990099"/>
                </a:solidFill>
              </a:rPr>
              <a:t>3 различных подхода </a:t>
            </a:r>
            <a:r>
              <a:rPr lang="ru-RU" sz="3200" b="1" smtClean="0">
                <a:solidFill>
                  <a:srgbClr val="990099"/>
                </a:solidFill>
              </a:rPr>
              <a:t>к определению количества информации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28688" y="1928813"/>
            <a:ext cx="3214687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990099"/>
                </a:solidFill>
              </a:rPr>
              <a:t>Содержательный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00375" y="3357563"/>
            <a:ext cx="3214688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990099"/>
                </a:solidFill>
              </a:rPr>
              <a:t>Вероятностный</a:t>
            </a:r>
            <a:r>
              <a:rPr lang="ru-RU" dirty="0"/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86375" y="4929188"/>
            <a:ext cx="3214688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990099"/>
                </a:solidFill>
              </a:rPr>
              <a:t>Алфавитный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611188" y="476250"/>
            <a:ext cx="813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95288" y="1052513"/>
            <a:ext cx="82804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Сообщение </a:t>
            </a:r>
            <a:r>
              <a:rPr lang="ru-RU" sz="2000">
                <a:solidFill>
                  <a:srgbClr val="990099"/>
                </a:solidFill>
              </a:rPr>
              <a:t>информативно</a:t>
            </a:r>
            <a:r>
              <a:rPr lang="ru-RU" sz="2000"/>
              <a:t>, если в нем содержатся новые и понятные сведения. </a:t>
            </a:r>
          </a:p>
          <a:p>
            <a:pPr>
              <a:spcBef>
                <a:spcPct val="50000"/>
              </a:spcBef>
            </a:pPr>
            <a:r>
              <a:rPr lang="ru-RU" sz="2000"/>
              <a:t>Чем больше </a:t>
            </a:r>
            <a:r>
              <a:rPr lang="ru-RU" sz="2000">
                <a:solidFill>
                  <a:srgbClr val="990099"/>
                </a:solidFill>
              </a:rPr>
              <a:t>информативность</a:t>
            </a:r>
            <a:r>
              <a:rPr lang="ru-RU" sz="2000"/>
              <a:t> , тем </a:t>
            </a:r>
            <a:r>
              <a:rPr lang="ru-RU" sz="2000">
                <a:solidFill>
                  <a:srgbClr val="0000FF"/>
                </a:solidFill>
              </a:rPr>
              <a:t>большее количество</a:t>
            </a:r>
            <a:r>
              <a:rPr lang="ru-RU" sz="2000"/>
              <a:t> информации содержится в сообщении.</a:t>
            </a:r>
          </a:p>
          <a:p>
            <a:pPr>
              <a:spcBef>
                <a:spcPct val="50000"/>
              </a:spcBef>
            </a:pPr>
            <a:endParaRPr lang="ru-RU" sz="2000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258888" y="0"/>
            <a:ext cx="6626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990099"/>
                </a:solidFill>
              </a:rPr>
              <a:t>Содержательный способ определения количества информации: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539750" y="2565400"/>
            <a:ext cx="8135938" cy="355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i="1" u="sng"/>
          </a:p>
          <a:p>
            <a:pPr>
              <a:spcBef>
                <a:spcPct val="50000"/>
              </a:spcBef>
            </a:pPr>
            <a:r>
              <a:rPr lang="ru-RU" i="1" u="sng"/>
              <a:t>Задание</a:t>
            </a:r>
            <a:r>
              <a:rPr lang="ru-RU"/>
              <a:t>. Определите количество информации в сообщениях с позиции «много», «мало» или «нет»:</a:t>
            </a:r>
          </a:p>
          <a:p>
            <a:pPr>
              <a:spcBef>
                <a:spcPct val="50000"/>
              </a:spcBef>
            </a:pPr>
            <a:r>
              <a:rPr lang="ru-RU"/>
              <a:t>1.Столица России- Москва.</a:t>
            </a:r>
          </a:p>
          <a:p>
            <a:pPr>
              <a:spcBef>
                <a:spcPct val="50000"/>
              </a:spcBef>
            </a:pPr>
            <a:r>
              <a:rPr lang="ru-RU"/>
              <a:t>2.Сумма квадратов катетов равна половине гипотенузы.</a:t>
            </a:r>
          </a:p>
          <a:p>
            <a:pPr>
              <a:spcBef>
                <a:spcPct val="50000"/>
              </a:spcBef>
            </a:pPr>
            <a:r>
              <a:rPr lang="ru-RU"/>
              <a:t>3.Дифракцией света называется совокупность явлений, которые обусловлены волновой природой света и наблюдаются при его распространении в среде с резко выраженной оптической неоднородностью.</a:t>
            </a:r>
          </a:p>
          <a:p>
            <a:pPr>
              <a:spcBef>
                <a:spcPct val="50000"/>
              </a:spcBef>
            </a:pPr>
            <a:r>
              <a:rPr lang="ru-RU"/>
              <a:t>4.Эйфелева башня имеет высоту 300 метров и вес 9000 тонн.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990099"/>
                </a:solidFill>
              </a:rPr>
              <a:t>Вероятностный подход в измерении информации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357313"/>
            <a:ext cx="6072188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000" smtClean="0"/>
              <a:t>Если произошло одно из </a:t>
            </a:r>
            <a:r>
              <a:rPr lang="en-US" sz="2000" smtClean="0"/>
              <a:t>N </a:t>
            </a:r>
            <a:r>
              <a:rPr lang="ru-RU" sz="2000" smtClean="0"/>
              <a:t>равновероятных событий , то неопределенность наших знаний уменьшается в </a:t>
            </a:r>
            <a:r>
              <a:rPr lang="en-US" sz="2000" smtClean="0"/>
              <a:t>N </a:t>
            </a:r>
            <a:r>
              <a:rPr lang="ru-RU" sz="2000" smtClean="0"/>
              <a:t>раз.</a:t>
            </a:r>
          </a:p>
          <a:p>
            <a:pPr marL="0" indent="0" eaLnBrk="1" hangingPunct="1">
              <a:buFontTx/>
              <a:buNone/>
            </a:pPr>
            <a:r>
              <a:rPr lang="ru-RU" sz="2000" i="1" u="sng" smtClean="0"/>
              <a:t>Примеры</a:t>
            </a:r>
            <a:r>
              <a:rPr lang="ru-RU" sz="2000" smtClean="0"/>
              <a:t>:</a:t>
            </a:r>
          </a:p>
          <a:p>
            <a:pPr marL="0" indent="0" eaLnBrk="1" hangingPunct="1">
              <a:buFontTx/>
              <a:buNone/>
            </a:pPr>
            <a:r>
              <a:rPr lang="ru-RU" sz="2000" smtClean="0"/>
              <a:t>1.При броске монеты возможен один результат из двух. После броска неопределенность знаний</a:t>
            </a:r>
            <a:r>
              <a:rPr lang="en-US" sz="2000" smtClean="0"/>
              <a:t> </a:t>
            </a:r>
            <a:r>
              <a:rPr lang="ru-RU" sz="2000" smtClean="0"/>
              <a:t>уменьшится в 2 раза.</a:t>
            </a:r>
          </a:p>
          <a:p>
            <a:pPr marL="0" indent="0" eaLnBrk="1" hangingPunct="1">
              <a:buFontTx/>
              <a:buNone/>
            </a:pPr>
            <a:r>
              <a:rPr lang="ru-RU" sz="2000" smtClean="0"/>
              <a:t>2.При броске кубика возможен один результат из шести. После броска неопределенность знаний уменьшится в 6 раз.</a:t>
            </a:r>
          </a:p>
          <a:p>
            <a:pPr marL="0" indent="0" eaLnBrk="1" hangingPunct="1">
              <a:buFontTx/>
              <a:buNone/>
            </a:pPr>
            <a:endParaRPr lang="ru-RU" sz="2000" smtClean="0"/>
          </a:p>
          <a:p>
            <a:pPr marL="0" indent="0" eaLnBrk="1" hangingPunct="1"/>
            <a:r>
              <a:rPr lang="ru-RU" sz="2000" smtClean="0">
                <a:solidFill>
                  <a:srgbClr val="990099"/>
                </a:solidFill>
              </a:rPr>
              <a:t>Во втором случае мы получаем большее количество информации.</a:t>
            </a:r>
          </a:p>
          <a:p>
            <a:pPr marL="0" indent="0" eaLnBrk="1" hangingPunct="1"/>
            <a:r>
              <a:rPr lang="ru-RU" sz="2000" smtClean="0">
                <a:solidFill>
                  <a:srgbClr val="0000FF"/>
                </a:solidFill>
              </a:rPr>
              <a:t>Если происходит одно из одного возможного события , мы не получаем информации.</a:t>
            </a:r>
          </a:p>
        </p:txBody>
      </p:sp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3834027">
            <a:off x="6149975" y="1979613"/>
            <a:ext cx="3170238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4286250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990099"/>
                </a:solidFill>
              </a:rPr>
              <a:t>Определения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400" smtClean="0">
                <a:solidFill>
                  <a:srgbClr val="FF0000"/>
                </a:solidFill>
              </a:rPr>
              <a:t>Количество информации, которое содержится в сообщении, что произошло одно событие из двух равновероятных , принято за единицу информации и равно 1 биту</a:t>
            </a:r>
            <a:r>
              <a:rPr lang="ru-RU" sz="2000" smtClean="0">
                <a:solidFill>
                  <a:srgbClr val="FF0000"/>
                </a:solidFill>
              </a:rPr>
              <a:t>.</a:t>
            </a:r>
          </a:p>
          <a:p>
            <a:pPr marL="0" indent="0" eaLnBrk="1" hangingPunct="1">
              <a:buFontTx/>
              <a:buNone/>
            </a:pPr>
            <a:endParaRPr lang="ru-RU" sz="2000" smtClean="0">
              <a:solidFill>
                <a:srgbClr val="FF0000"/>
              </a:solidFill>
            </a:endParaRPr>
          </a:p>
          <a:p>
            <a:pPr marL="182563" lvl="1" indent="-3175" algn="ctr" eaLnBrk="1" hangingPunct="1">
              <a:buFontTx/>
              <a:buNone/>
            </a:pPr>
            <a:r>
              <a:rPr lang="ru-RU" sz="2400" smtClean="0"/>
              <a:t>Или</a:t>
            </a:r>
          </a:p>
          <a:p>
            <a:pPr marL="182563" lvl="1" indent="-3175" eaLnBrk="1" hangingPunct="1">
              <a:buFontTx/>
              <a:buNone/>
            </a:pPr>
            <a:endParaRPr lang="ru-RU" sz="2400" smtClean="0"/>
          </a:p>
          <a:p>
            <a:pPr marL="182563" lvl="1" indent="-3175" eaLnBrk="1" hangingPunct="1">
              <a:buFontTx/>
              <a:buNone/>
            </a:pPr>
            <a:r>
              <a:rPr lang="ru-RU" sz="2400" smtClean="0">
                <a:solidFill>
                  <a:srgbClr val="0000FF"/>
                </a:solidFill>
              </a:rPr>
              <a:t>1 бит – это такое количество информации, которое уменьшает неопределенность наших знаний в 2 раза.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rgbClr val="990099"/>
                </a:solidFill>
              </a:rPr>
              <a:t>Рассмотрим задачу определения количества информации, необходимой для угадывания числа(5) из дипазона 1-16</a:t>
            </a:r>
          </a:p>
        </p:txBody>
      </p:sp>
      <p:graphicFrame>
        <p:nvGraphicFramePr>
          <p:cNvPr id="6200" name="Group 5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055939"/>
        </p:xfrm>
        <a:graphic>
          <a:graphicData uri="http://schemas.openxmlformats.org/drawingml/2006/table">
            <a:tbl>
              <a:tblPr/>
              <a:tblGrid>
                <a:gridCol w="2057400"/>
                <a:gridCol w="1770063"/>
                <a:gridCol w="2344737"/>
                <a:gridCol w="20574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Вопрос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Ответ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Неопределенность знаний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Полученное кол. информации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Число больше 8?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Число больше 4?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Число больше 6?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Число 5?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бит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Итого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бита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468313" y="5084763"/>
            <a:ext cx="8207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0000FF"/>
                </a:solidFill>
              </a:rPr>
              <a:t>Вывод</a:t>
            </a:r>
            <a:r>
              <a:rPr lang="ru-RU">
                <a:solidFill>
                  <a:srgbClr val="0000FF"/>
                </a:solidFill>
              </a:rPr>
              <a:t>: количество информации, необходимое для угадывания одного из 16 чисел равно 4 бита.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14500"/>
          </a:xfrm>
        </p:spPr>
        <p:txBody>
          <a:bodyPr/>
          <a:lstStyle/>
          <a:p>
            <a:pPr eaLnBrk="1" hangingPunct="1"/>
            <a:r>
              <a:rPr lang="ru-RU" sz="2800" smtClean="0"/>
              <a:t>Для определения количества информации можно использовать формулу:</a:t>
            </a:r>
            <a:br>
              <a:rPr lang="ru-RU" sz="2800" smtClean="0"/>
            </a:br>
            <a:r>
              <a:rPr lang="en-US" sz="3200" smtClean="0">
                <a:solidFill>
                  <a:srgbClr val="0000FF"/>
                </a:solidFill>
              </a:rPr>
              <a:t>N=2</a:t>
            </a:r>
            <a:r>
              <a:rPr lang="en-US" sz="3200" baseline="30000" smtClean="0">
                <a:solidFill>
                  <a:srgbClr val="0000FF"/>
                </a:solidFill>
              </a:rPr>
              <a:t>i</a:t>
            </a:r>
            <a:endParaRPr lang="ru-RU" sz="3200" baseline="30000" smtClean="0">
              <a:solidFill>
                <a:srgbClr val="0000FF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68313" y="2060575"/>
            <a:ext cx="8280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N</a:t>
            </a:r>
            <a:r>
              <a:rPr lang="en-US"/>
              <a:t> – </a:t>
            </a:r>
            <a:r>
              <a:rPr lang="ru-RU"/>
              <a:t>количество возможных </a:t>
            </a:r>
            <a:r>
              <a:rPr lang="ru-RU" u="sng">
                <a:solidFill>
                  <a:srgbClr val="990099"/>
                </a:solidFill>
              </a:rPr>
              <a:t>равновероятных</a:t>
            </a:r>
            <a:r>
              <a:rPr lang="ru-RU"/>
              <a:t> событий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i</a:t>
            </a:r>
            <a:r>
              <a:rPr lang="en-US"/>
              <a:t>– </a:t>
            </a:r>
            <a:r>
              <a:rPr lang="ru-RU"/>
              <a:t>количество информации, полученное при совершении события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611188" y="3068638"/>
            <a:ext cx="77057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i</a:t>
            </a:r>
            <a:r>
              <a:rPr lang="en-US"/>
              <a:t> </a:t>
            </a:r>
            <a:r>
              <a:rPr lang="ru-RU"/>
              <a:t>определяется подбором или по формуле:</a:t>
            </a:r>
            <a:endParaRPr lang="en-US"/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i=log</a:t>
            </a:r>
            <a:r>
              <a:rPr lang="en-US" sz="3200" baseline="-25000">
                <a:solidFill>
                  <a:srgbClr val="0000FF"/>
                </a:solidFill>
              </a:rPr>
              <a:t>2</a:t>
            </a:r>
            <a:r>
              <a:rPr lang="en-US" sz="3200">
                <a:solidFill>
                  <a:srgbClr val="0000FF"/>
                </a:solidFill>
              </a:rPr>
              <a:t>N=lnN/ln2</a:t>
            </a:r>
          </a:p>
          <a:p>
            <a:pPr>
              <a:spcBef>
                <a:spcPct val="50000"/>
              </a:spcBef>
            </a:pPr>
            <a:r>
              <a:rPr lang="ru-RU" b="1" i="1" u="sng"/>
              <a:t>Задачу на отгадывание числа можно решить</a:t>
            </a:r>
            <a:r>
              <a:rPr lang="ru-RU"/>
              <a:t> </a:t>
            </a:r>
          </a:p>
          <a:p>
            <a:pPr>
              <a:spcBef>
                <a:spcPct val="50000"/>
              </a:spcBef>
            </a:pPr>
            <a:r>
              <a:rPr lang="ru-RU"/>
              <a:t>1)с использованием формулы </a:t>
            </a:r>
            <a:r>
              <a:rPr lang="en-US"/>
              <a:t>N=2</a:t>
            </a:r>
            <a:r>
              <a:rPr lang="en-US" baseline="30000"/>
              <a:t>i</a:t>
            </a:r>
            <a:r>
              <a:rPr lang="ru-RU"/>
              <a:t> методом подбора</a:t>
            </a:r>
          </a:p>
          <a:p>
            <a:pPr>
              <a:spcBef>
                <a:spcPct val="50000"/>
              </a:spcBef>
            </a:pPr>
            <a:r>
              <a:rPr lang="ru-RU"/>
              <a:t>16=2</a:t>
            </a:r>
            <a:r>
              <a:rPr lang="en-US" baseline="30000"/>
              <a:t>i</a:t>
            </a:r>
            <a:r>
              <a:rPr lang="en-US"/>
              <a:t> </a:t>
            </a:r>
            <a:r>
              <a:rPr lang="ru-RU"/>
              <a:t>, отсюда </a:t>
            </a:r>
            <a:r>
              <a:rPr lang="en-US"/>
              <a:t>i=4 </a:t>
            </a:r>
            <a:r>
              <a:rPr lang="ru-RU"/>
              <a:t>бита </a:t>
            </a:r>
          </a:p>
          <a:p>
            <a:pPr>
              <a:spcBef>
                <a:spcPct val="50000"/>
              </a:spcBef>
            </a:pPr>
            <a:r>
              <a:rPr lang="ru-RU"/>
              <a:t>2)по формуле </a:t>
            </a:r>
            <a:r>
              <a:rPr lang="en-US"/>
              <a:t>i=log</a:t>
            </a:r>
            <a:r>
              <a:rPr lang="ru-RU" baseline="-25000"/>
              <a:t>2</a:t>
            </a:r>
            <a:r>
              <a:rPr lang="en-US"/>
              <a:t>N=lnN/ln2</a:t>
            </a:r>
            <a:r>
              <a:rPr lang="ru-RU"/>
              <a:t>, используя калькулятор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i=ln16/ln2=4 </a:t>
            </a:r>
            <a:r>
              <a:rPr lang="ru-RU"/>
              <a:t>бита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rgbClr val="990099"/>
                </a:solidFill>
              </a:rPr>
              <a:t>Для неравновероятных событий следует использовать формулу:</a:t>
            </a:r>
            <a:br>
              <a:rPr lang="ru-RU" sz="2400" smtClean="0">
                <a:solidFill>
                  <a:srgbClr val="990099"/>
                </a:solidFill>
              </a:rPr>
            </a:br>
            <a:r>
              <a:rPr lang="en-US" sz="2800" smtClean="0">
                <a:solidFill>
                  <a:srgbClr val="0000FF"/>
                </a:solidFill>
              </a:rPr>
              <a:t>i=log</a:t>
            </a:r>
            <a:r>
              <a:rPr lang="en-US" sz="2800" baseline="-25000" smtClean="0">
                <a:solidFill>
                  <a:srgbClr val="0000FF"/>
                </a:solidFill>
              </a:rPr>
              <a:t>2</a:t>
            </a:r>
            <a:r>
              <a:rPr lang="en-US" sz="2800" smtClean="0">
                <a:solidFill>
                  <a:srgbClr val="0000FF"/>
                </a:solidFill>
              </a:rPr>
              <a:t>(1/p),</a:t>
            </a:r>
            <a:r>
              <a:rPr lang="ru-RU" sz="2800" smtClean="0">
                <a:solidFill>
                  <a:srgbClr val="0000FF"/>
                </a:solidFill>
              </a:rPr>
              <a:t> где </a:t>
            </a:r>
            <a:r>
              <a:rPr lang="en-US" sz="2800" smtClean="0">
                <a:solidFill>
                  <a:srgbClr val="0000FF"/>
                </a:solidFill>
              </a:rPr>
              <a:t>p=k/n</a:t>
            </a:r>
            <a:br>
              <a:rPr lang="en-US" sz="2800" smtClean="0">
                <a:solidFill>
                  <a:srgbClr val="0000FF"/>
                </a:solidFill>
              </a:rPr>
            </a:br>
            <a:endParaRPr lang="ru-RU" sz="2800" smtClean="0">
              <a:solidFill>
                <a:srgbClr val="0000FF"/>
              </a:solidFill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755650" y="2060575"/>
            <a:ext cx="74168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 </a:t>
            </a:r>
            <a:r>
              <a:rPr lang="en-US" sz="2400"/>
              <a:t>– </a:t>
            </a:r>
            <a:r>
              <a:rPr lang="ru-RU" sz="2400"/>
              <a:t>количество информации;</a:t>
            </a:r>
          </a:p>
          <a:p>
            <a:pPr>
              <a:spcBef>
                <a:spcPct val="50000"/>
              </a:spcBef>
            </a:pPr>
            <a:r>
              <a:rPr lang="en-US" sz="2400"/>
              <a:t>P – </a:t>
            </a:r>
            <a:r>
              <a:rPr lang="ru-RU" sz="2400"/>
              <a:t>вероятность события;</a:t>
            </a:r>
          </a:p>
          <a:p>
            <a:pPr>
              <a:spcBef>
                <a:spcPct val="50000"/>
              </a:spcBef>
            </a:pPr>
            <a:r>
              <a:rPr lang="en-US" sz="2400"/>
              <a:t>K –</a:t>
            </a:r>
            <a:r>
              <a:rPr lang="ru-RU" sz="2400"/>
              <a:t>величина, показывающая, сколько раз произошло интересующее нас событие;</a:t>
            </a:r>
          </a:p>
          <a:p>
            <a:pPr>
              <a:spcBef>
                <a:spcPct val="50000"/>
              </a:spcBef>
            </a:pPr>
            <a:r>
              <a:rPr lang="en-US" sz="2400"/>
              <a:t>N – </a:t>
            </a:r>
            <a:r>
              <a:rPr lang="ru-RU" sz="2400"/>
              <a:t>общее количество событий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908175" y="188913"/>
            <a:ext cx="5400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0099"/>
                </a:solidFill>
              </a:rPr>
              <a:t>Задания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539750" y="981075"/>
            <a:ext cx="8208963" cy="664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1.Выразите из формулы определения количества информации величины: </a:t>
            </a:r>
            <a:r>
              <a:rPr lang="en-US" sz="2000"/>
              <a:t>p, k, n.</a:t>
            </a:r>
          </a:p>
          <a:p>
            <a:pPr>
              <a:spcBef>
                <a:spcPct val="50000"/>
              </a:spcBef>
            </a:pPr>
            <a:r>
              <a:rPr lang="en-US" sz="2000"/>
              <a:t>2.</a:t>
            </a:r>
            <a:r>
              <a:rPr lang="ru-RU" sz="2000"/>
              <a:t>«Вы выходите на следующей остановке?»,- спросили человека в автобусе. «Нет.»,- ответил он. Сколько информации содержит ответ?</a:t>
            </a:r>
          </a:p>
          <a:p>
            <a:pPr>
              <a:spcBef>
                <a:spcPct val="50000"/>
              </a:spcBef>
            </a:pPr>
            <a:r>
              <a:rPr lang="ru-RU" sz="2000"/>
              <a:t>3.Вы подошли к остановке, когда горел желтый свет. После этого загорелся зеленый. Сколько информации вы при этом получили?</a:t>
            </a:r>
          </a:p>
          <a:p>
            <a:pPr>
              <a:spcBef>
                <a:spcPct val="50000"/>
              </a:spcBef>
            </a:pPr>
            <a:r>
              <a:rPr lang="ru-RU" sz="2000"/>
              <a:t>4.При угадывании целого числа в некотором диапазоне было получено 8 бит информации. Сколько чисел содержит этот диапазон?</a:t>
            </a:r>
          </a:p>
          <a:p>
            <a:pPr>
              <a:spcBef>
                <a:spcPct val="50000"/>
              </a:spcBef>
            </a:pPr>
            <a:r>
              <a:rPr lang="ru-RU" sz="2000"/>
              <a:t>5.В корзине лежат 8 черных шаров и 24 белых. Сколько информации несет сообщение о том, что достали черный шар?</a:t>
            </a:r>
          </a:p>
          <a:p>
            <a:pPr>
              <a:spcBef>
                <a:spcPct val="50000"/>
              </a:spcBef>
            </a:pPr>
            <a:r>
              <a:rPr lang="ru-RU" sz="2000"/>
              <a:t>6.В ящике лежат перчатки (белые и черные). Среди них 2 пары черных. Сообщение о том, что из ящика достали пару черных перчаток, несет 4 бита информации. Сколько пар белых перчаток было в ящике?</a:t>
            </a:r>
          </a:p>
          <a:p>
            <a:pPr>
              <a:spcBef>
                <a:spcPct val="50000"/>
              </a:spcBef>
            </a:pPr>
            <a:endParaRPr lang="ru-RU" sz="2000"/>
          </a:p>
          <a:p>
            <a:pPr>
              <a:spcBef>
                <a:spcPct val="50000"/>
              </a:spcBef>
            </a:pP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739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MS Mincho</vt:lpstr>
      <vt:lpstr>Оформление по умолчанию</vt:lpstr>
      <vt:lpstr>Измерение информации 10 класс</vt:lpstr>
      <vt:lpstr>Можно назвать 3 различных подхода к определению количества информации</vt:lpstr>
      <vt:lpstr>Слайд 3</vt:lpstr>
      <vt:lpstr>Вероятностный подход в измерении информации</vt:lpstr>
      <vt:lpstr>Определения</vt:lpstr>
      <vt:lpstr>Рассмотрим задачу определения количества информации, необходимой для угадывания числа(5) из дипазона 1-16</vt:lpstr>
      <vt:lpstr>Для определения количества информации можно использовать формулу: N=2i</vt:lpstr>
      <vt:lpstr>Для неравновероятных событий следует использовать формулу: i=log2(1/p), где p=k/n </vt:lpstr>
      <vt:lpstr>Слайд 9</vt:lpstr>
      <vt:lpstr>Слайд 10</vt:lpstr>
      <vt:lpstr>Слайд 11</vt:lpstr>
      <vt:lpstr>Источники информации, представленной в презентации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Количество информации</dc:title>
  <dc:creator>Evgen</dc:creator>
  <cp:lastModifiedBy>Администратор</cp:lastModifiedBy>
  <cp:revision>16</cp:revision>
  <dcterms:created xsi:type="dcterms:W3CDTF">2007-01-14T15:39:24Z</dcterms:created>
  <dcterms:modified xsi:type="dcterms:W3CDTF">2019-03-11T12:10:28Z</dcterms:modified>
</cp:coreProperties>
</file>