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65" r:id="rId4"/>
    <p:sldId id="267" r:id="rId5"/>
    <p:sldId id="258" r:id="rId6"/>
    <p:sldId id="260" r:id="rId7"/>
    <p:sldId id="271" r:id="rId8"/>
    <p:sldId id="272" r:id="rId9"/>
    <p:sldId id="276" r:id="rId10"/>
    <p:sldId id="261" r:id="rId11"/>
    <p:sldId id="270" r:id="rId12"/>
    <p:sldId id="277" r:id="rId13"/>
    <p:sldId id="278" r:id="rId14"/>
    <p:sldId id="28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FFFFCC"/>
    <a:srgbClr val="000099"/>
    <a:srgbClr val="FFFF00"/>
    <a:srgbClr val="6699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4660"/>
  </p:normalViewPr>
  <p:slideViewPr>
    <p:cSldViewPr>
      <p:cViewPr>
        <p:scale>
          <a:sx n="100" d="100"/>
          <a:sy n="100" d="100"/>
        </p:scale>
        <p:origin x="-504" y="11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90C4E-1469-404E-818F-3B940329F4F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530302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90348-A45E-424D-8C10-81D83F04E0A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74749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864E2-F9EB-4945-838E-E401947B9E2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3065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F8F7B-9C82-403B-ABCB-2E1500B4944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38847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CFE86-9698-44BE-A375-1B4D189E0C1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06626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165D3-6B39-4C91-93D3-D0ACE88C4CB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16435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2190B-82D1-4D9F-B9DC-EF01E1556FA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150530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80AC5-D4D2-47C6-A67A-8D2746E23E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80534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48FD1-51E1-419B-AA80-CCB971C4436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82410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C0068-A79A-4FBB-8C3F-31307B4AD4E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00145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19197-B9D4-4D3D-AC67-BEACE935FEF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4654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B01B92-D28A-412A-A6FE-9DCF2865CC7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ervice-pro.nnov.ru/uploads/posts/2012-08/remont-komputera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treamclub.ru/Mindi/nerdec/1.asp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9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image" Target="../media/image3.png"/><Relationship Id="rId16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png"/><Relationship Id="rId15" Type="http://schemas.openxmlformats.org/officeDocument/2006/relationships/slide" Target="slide4.xml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15.jpeg"/><Relationship Id="rId1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32.jpeg"/><Relationship Id="rId18" Type="http://schemas.openxmlformats.org/officeDocument/2006/relationships/image" Target="../media/image36.pn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12" Type="http://schemas.openxmlformats.org/officeDocument/2006/relationships/image" Target="../media/image31.jpeg"/><Relationship Id="rId17" Type="http://schemas.openxmlformats.org/officeDocument/2006/relationships/image" Target="../media/image35.png"/><Relationship Id="rId2" Type="http://schemas.openxmlformats.org/officeDocument/2006/relationships/image" Target="../media/image3.png"/><Relationship Id="rId16" Type="http://schemas.openxmlformats.org/officeDocument/2006/relationships/image" Target="../media/image34.png"/><Relationship Id="rId20" Type="http://schemas.openxmlformats.org/officeDocument/2006/relationships/image" Target="../media/image3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11" Type="http://schemas.openxmlformats.org/officeDocument/2006/relationships/image" Target="../media/image30.jpeg"/><Relationship Id="rId5" Type="http://schemas.openxmlformats.org/officeDocument/2006/relationships/image" Target="../media/image24.jpeg"/><Relationship Id="rId15" Type="http://schemas.openxmlformats.org/officeDocument/2006/relationships/image" Target="../media/image33.jpeg"/><Relationship Id="rId10" Type="http://schemas.openxmlformats.org/officeDocument/2006/relationships/image" Target="../media/image29.png"/><Relationship Id="rId19" Type="http://schemas.openxmlformats.org/officeDocument/2006/relationships/image" Target="../media/image37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Relationship Id="rId1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image" Target="../media/image39.jpeg"/><Relationship Id="rId7" Type="http://schemas.openxmlformats.org/officeDocument/2006/relationships/image" Target="../media/image4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jpeg"/><Relationship Id="rId11" Type="http://schemas.openxmlformats.org/officeDocument/2006/relationships/slide" Target="slide7.xml"/><Relationship Id="rId5" Type="http://schemas.openxmlformats.org/officeDocument/2006/relationships/image" Target="../media/image41.jpeg"/><Relationship Id="rId10" Type="http://schemas.openxmlformats.org/officeDocument/2006/relationships/image" Target="../media/image46.jpeg"/><Relationship Id="rId4" Type="http://schemas.openxmlformats.org/officeDocument/2006/relationships/image" Target="../media/image40.jpeg"/><Relationship Id="rId9" Type="http://schemas.openxmlformats.org/officeDocument/2006/relationships/image" Target="../media/image4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9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307305" y="908720"/>
            <a:ext cx="4717523" cy="280076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normalizeH="0" baseline="0" noProof="0" dirty="0" smtClean="0">
                <a:ln w="11430"/>
                <a:solidFill>
                  <a:schemeClr val="bg1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Программное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normalizeH="0" baseline="0" noProof="0" dirty="0" smtClean="0">
                <a:ln w="11430"/>
                <a:solidFill>
                  <a:schemeClr val="bg1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normalizeH="0" baseline="0" noProof="0" dirty="0" smtClean="0">
                <a:ln w="11430"/>
                <a:solidFill>
                  <a:schemeClr val="bg1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персонального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normalizeH="0" baseline="0" noProof="0" dirty="0" smtClean="0">
                <a:ln w="11430"/>
                <a:solidFill>
                  <a:schemeClr val="bg1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компьютера </a:t>
            </a:r>
            <a:endParaRPr kumimoji="0" lang="ru-RU" sz="4400" b="1" i="0" u="none" strike="noStrike" kern="0" normalizeH="0" baseline="0" noProof="0" dirty="0">
              <a:ln w="11430"/>
              <a:solidFill>
                <a:schemeClr val="bg1"/>
              </a:solidFill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16016" y="4077072"/>
            <a:ext cx="42368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Разработала:</a:t>
            </a:r>
          </a:p>
          <a:p>
            <a:r>
              <a:rPr lang="ru-RU" dirty="0" smtClean="0"/>
              <a:t>Учитель информатики </a:t>
            </a:r>
          </a:p>
          <a:p>
            <a:r>
              <a:rPr lang="ru-RU" dirty="0" smtClean="0"/>
              <a:t>Долгова И.А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59638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2" y="15027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Text Box 3"/>
          <p:cNvSpPr>
            <a:spLocks noChangeArrowheads="1"/>
          </p:cNvSpPr>
          <p:nvPr/>
        </p:nvSpPr>
        <p:spPr bwMode="auto">
          <a:xfrm>
            <a:off x="392185" y="2555874"/>
            <a:ext cx="8393114" cy="1363663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2563" algn="ctr"/>
            <a:r>
              <a:rPr lang="ru-RU" sz="2400" dirty="0">
                <a:cs typeface="Arial" charset="0"/>
              </a:rPr>
              <a:t>Для записи программ используются </a:t>
            </a:r>
          </a:p>
          <a:p>
            <a:pPr indent="182563" algn="ctr"/>
            <a:r>
              <a:rPr lang="ru-RU" sz="2400" dirty="0">
                <a:cs typeface="Arial" charset="0"/>
              </a:rPr>
              <a:t>специальные языки</a:t>
            </a:r>
            <a:r>
              <a:rPr lang="ru-RU" sz="2400" b="1" i="1" dirty="0">
                <a:cs typeface="Arial" charset="0"/>
              </a:rPr>
              <a:t> -</a:t>
            </a:r>
          </a:p>
          <a:p>
            <a:pPr indent="182563" algn="ctr"/>
            <a:r>
              <a:rPr lang="ru-RU" sz="2400" b="1" i="1" dirty="0">
                <a:cs typeface="Arial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cs typeface="Arial" charset="0"/>
              </a:rPr>
              <a:t>языки программирования (формальные языки)</a:t>
            </a:r>
            <a:endParaRPr lang="ru-RU" sz="2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4580" name="Text Box 4"/>
          <p:cNvSpPr>
            <a:spLocks noChangeArrowheads="1"/>
          </p:cNvSpPr>
          <p:nvPr/>
        </p:nvSpPr>
        <p:spPr bwMode="auto">
          <a:xfrm>
            <a:off x="355600" y="4187825"/>
            <a:ext cx="8432800" cy="17668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2563" algn="ctr"/>
            <a:r>
              <a:rPr lang="ru-RU" sz="2400" dirty="0">
                <a:cs typeface="Arial" charset="0"/>
              </a:rPr>
              <a:t>Комплекс программных средств, предназначенных </a:t>
            </a:r>
          </a:p>
          <a:p>
            <a:pPr indent="182563" algn="ctr"/>
            <a:r>
              <a:rPr lang="ru-RU" sz="2400" dirty="0">
                <a:cs typeface="Arial" charset="0"/>
              </a:rPr>
              <a:t>для разработки компьютерных программ </a:t>
            </a:r>
          </a:p>
          <a:p>
            <a:pPr indent="182563" algn="ctr"/>
            <a:r>
              <a:rPr lang="ru-RU" sz="2400" dirty="0">
                <a:cs typeface="Arial" charset="0"/>
              </a:rPr>
              <a:t>на языке программирования, </a:t>
            </a:r>
          </a:p>
          <a:p>
            <a:pPr indent="182563" algn="ctr"/>
            <a:r>
              <a:rPr lang="ru-RU" sz="2400" dirty="0">
                <a:cs typeface="Arial" charset="0"/>
              </a:rPr>
              <a:t>называют </a:t>
            </a:r>
            <a:r>
              <a:rPr lang="ru-RU" sz="2400" b="1" i="1" dirty="0">
                <a:solidFill>
                  <a:srgbClr val="FF0000"/>
                </a:solidFill>
                <a:cs typeface="Arial" charset="0"/>
              </a:rPr>
              <a:t>системой</a:t>
            </a:r>
            <a:r>
              <a:rPr lang="en-US" sz="2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cs typeface="Arial" charset="0"/>
              </a:rPr>
              <a:t>программирования</a:t>
            </a:r>
            <a:endParaRPr lang="ru-RU" sz="24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" name="Text Box 3"/>
          <p:cNvSpPr>
            <a:spLocks noChangeArrowheads="1"/>
          </p:cNvSpPr>
          <p:nvPr/>
        </p:nvSpPr>
        <p:spPr bwMode="auto">
          <a:xfrm>
            <a:off x="355600" y="1357313"/>
            <a:ext cx="8432800" cy="919401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indent="182563" algn="ctr"/>
            <a:r>
              <a:rPr lang="ru-RU" sz="2400" b="1" i="1" dirty="0">
                <a:solidFill>
                  <a:srgbClr val="FF0000"/>
                </a:solidFill>
                <a:cs typeface="Arial" charset="0"/>
              </a:rPr>
              <a:t>Программирование</a:t>
            </a:r>
            <a:r>
              <a:rPr lang="ru-RU" sz="2400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-</a:t>
            </a:r>
            <a:r>
              <a:rPr lang="ru-RU" sz="2400" dirty="0">
                <a:cs typeface="Arial" charset="0"/>
              </a:rPr>
              <a:t> это процесс создания программ, разработки всех типов программного обеспечения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12291" y="548679"/>
            <a:ext cx="611943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Системы программирования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4" name="Управляющая кнопка: назад 3">
            <a:hlinkClick r:id="rId3" action="ppaction://hlinksldjump" highlightClick="1"/>
          </p:cNvPr>
          <p:cNvSpPr/>
          <p:nvPr/>
        </p:nvSpPr>
        <p:spPr>
          <a:xfrm>
            <a:off x="8532440" y="6381328"/>
            <a:ext cx="589335" cy="491699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allAtOnce" animBg="1"/>
      <p:bldP spid="245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3923927" y="1340768"/>
            <a:ext cx="4788273" cy="4824536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>
              <a:lnSpc>
                <a:spcPct val="110000"/>
              </a:lnSpc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Создание, отладка и </a:t>
            </a:r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10000"/>
              </a:lnSpc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выполнение 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10000"/>
              </a:lnSpc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программ с целью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: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20000"/>
              </a:lnSpc>
              <a:buFontTx/>
              <a:buChar char="•"/>
            </a:pPr>
            <a:r>
              <a:rPr lang="ru-RU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решения вычислительных </a:t>
            </a:r>
            <a:endParaRPr lang="ru-RU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20000"/>
              </a:lnSpc>
            </a:pP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задач</a:t>
            </a: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20000"/>
              </a:lnSpc>
              <a:buFontTx/>
              <a:buChar char="•"/>
            </a:pP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обработки текстов и </a:t>
            </a:r>
            <a:endParaRPr lang="ru-RU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20000"/>
              </a:lnSpc>
            </a:pP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графики</a:t>
            </a:r>
            <a:endParaRPr lang="ru-RU" sz="240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179388" lvl="1">
              <a:lnSpc>
                <a:spcPct val="120000"/>
              </a:lnSpc>
              <a:buFontTx/>
              <a:buChar char="•"/>
            </a:pP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создания системного ПО</a:t>
            </a:r>
          </a:p>
          <a:p>
            <a:pPr marL="179388" lvl="1">
              <a:lnSpc>
                <a:spcPct val="120000"/>
              </a:lnSpc>
              <a:buFontTx/>
              <a:buChar char="•"/>
            </a:pP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создания прикладного ПО</a:t>
            </a:r>
            <a:endParaRPr lang="ru-RU" sz="2400" i="1" dirty="0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395535" y="2668692"/>
            <a:ext cx="3313559" cy="1295400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Назначение систем</a:t>
            </a:r>
          </a:p>
          <a:p>
            <a:pPr algn="ctr"/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программирования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 animBg="1"/>
      <p:bldP spid="163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304800" y="1556792"/>
            <a:ext cx="8686800" cy="4680496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400" b="1" dirty="0" smtClean="0"/>
              <a:t>Определите к какому ПО относятся следующие программы:</a:t>
            </a:r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ru-RU" sz="2400" b="1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sz="3500" dirty="0"/>
              <a:t>А</a:t>
            </a:r>
            <a:r>
              <a:rPr lang="ru-RU" sz="3500" dirty="0" smtClean="0"/>
              <a:t>.  </a:t>
            </a:r>
            <a:r>
              <a:rPr lang="ru-RU" dirty="0" smtClean="0"/>
              <a:t>Программа обучения английскому языку</a:t>
            </a:r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Б.  Текстовый редактор </a:t>
            </a:r>
            <a:r>
              <a:rPr lang="en-US" dirty="0" smtClean="0"/>
              <a:t>WORD</a:t>
            </a:r>
            <a:endParaRPr lang="ru-RU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В.  Операционная система </a:t>
            </a:r>
            <a:r>
              <a:rPr lang="en-US" dirty="0" smtClean="0"/>
              <a:t>MS</a:t>
            </a:r>
            <a:r>
              <a:rPr lang="ru-RU" dirty="0" smtClean="0"/>
              <a:t>-</a:t>
            </a:r>
            <a:r>
              <a:rPr lang="en-US" dirty="0" smtClean="0"/>
              <a:t>DOS</a:t>
            </a:r>
            <a:endParaRPr lang="ru-RU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Г.   Антивирусная программа </a:t>
            </a:r>
            <a:r>
              <a:rPr lang="en-US" dirty="0" err="1" smtClean="0"/>
              <a:t>DrWeb</a:t>
            </a:r>
            <a:r>
              <a:rPr lang="ru-RU" dirty="0" smtClean="0"/>
              <a:t> </a:t>
            </a:r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Д.  Операционная система </a:t>
            </a:r>
            <a:r>
              <a:rPr lang="en-US" dirty="0" smtClean="0"/>
              <a:t>WINDOWS</a:t>
            </a:r>
            <a:endParaRPr lang="ru-RU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Е.  Тренажер клавиатуры</a:t>
            </a:r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Ж. Программа-архиватор </a:t>
            </a:r>
            <a:r>
              <a:rPr lang="en-US" dirty="0" smtClean="0"/>
              <a:t>WinZip</a:t>
            </a:r>
            <a:endParaRPr lang="ru-RU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З.  Компьютерная игра </a:t>
            </a:r>
            <a:r>
              <a:rPr lang="en-US" dirty="0" smtClean="0"/>
              <a:t>DOOM II</a:t>
            </a:r>
            <a:endParaRPr lang="ru-RU" dirty="0" smtClean="0"/>
          </a:p>
          <a:p>
            <a:pPr marL="809625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dirty="0" smtClean="0"/>
              <a:t>И.  Графический редактор </a:t>
            </a:r>
            <a:r>
              <a:rPr lang="en-US" dirty="0" smtClean="0"/>
              <a:t>CorelDraw</a:t>
            </a:r>
            <a:endParaRPr lang="ru-RU" dirty="0" smtClean="0"/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ru-RU" dirty="0" smtClean="0"/>
          </a:p>
          <a:p>
            <a:pPr marL="609600" indent="-609600" fontAlgn="auto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620688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solidFill>
                  <a:srgbClr val="FF0000"/>
                </a:solidFill>
              </a:rPr>
              <a:t>Задание 1.</a:t>
            </a:r>
            <a:endParaRPr lang="ru-RU" sz="3200" b="1" dirty="0">
              <a:ln w="11430"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0430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80281074"/>
              </p:ext>
            </p:extLst>
          </p:nvPr>
        </p:nvGraphicFramePr>
        <p:xfrm>
          <a:off x="629022" y="1124745"/>
          <a:ext cx="7884368" cy="47247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41772"/>
                <a:gridCol w="3942596"/>
              </a:tblGrid>
              <a:tr h="362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Программное обеспечение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Пример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Операционная система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Архиватор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Антивирусная программа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1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Коммуникационная программа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Система программирования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Текстовые редакторы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Графические редакторы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Редактор презентаций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Электронные таблицы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417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Электронное учебное издание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Игра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5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Редакторы работы со звуком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896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Редакторы работы с видеоинформацией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483768" y="404664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/>
                <a:solidFill>
                  <a:srgbClr val="FF0000"/>
                </a:solidFill>
              </a:rPr>
              <a:t>Задание 2.</a:t>
            </a:r>
            <a:endParaRPr lang="ru-RU" sz="3200" b="1" dirty="0">
              <a:ln w="11430"/>
              <a:solidFill>
                <a:srgbClr val="FF0000"/>
              </a:solidFill>
            </a:endParaRPr>
          </a:p>
        </p:txBody>
      </p:sp>
      <p:sp>
        <p:nvSpPr>
          <p:cNvPr id="3" name="Управляющая кнопка: домой 2">
            <a:hlinkClick r:id="rId3" action="ppaction://hlinksldjump" highlightClick="1"/>
          </p:cNvPr>
          <p:cNvSpPr/>
          <p:nvPr/>
        </p:nvSpPr>
        <p:spPr>
          <a:xfrm>
            <a:off x="8316416" y="6381328"/>
            <a:ext cx="824409" cy="476672"/>
          </a:xfrm>
          <a:prstGeom prst="actionButtonHom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0562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764704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Используемые источники: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628800"/>
            <a:ext cx="7560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Методика </a:t>
            </a:r>
            <a:r>
              <a:rPr lang="ru-RU" dirty="0"/>
              <a:t>преподавания информатики: учеб. пособие для студ. </a:t>
            </a:r>
            <a:r>
              <a:rPr lang="ru-RU" dirty="0" err="1"/>
              <a:t>пед</a:t>
            </a:r>
            <a:r>
              <a:rPr lang="ru-RU" dirty="0"/>
              <a:t>. вузов /  М.П. </a:t>
            </a:r>
            <a:r>
              <a:rPr lang="ru-RU" dirty="0" err="1"/>
              <a:t>Лапчик</a:t>
            </a:r>
            <a:r>
              <a:rPr lang="ru-RU" dirty="0"/>
              <a:t>, </a:t>
            </a:r>
            <a:r>
              <a:rPr lang="ru-RU" dirty="0" err="1"/>
              <a:t>И.Г.Семакин</a:t>
            </a:r>
            <a:r>
              <a:rPr lang="ru-RU" dirty="0"/>
              <a:t>, Е.К. </a:t>
            </a:r>
            <a:r>
              <a:rPr lang="ru-RU" dirty="0" err="1"/>
              <a:t>Хеннер</a:t>
            </a:r>
            <a:r>
              <a:rPr lang="ru-RU" dirty="0"/>
              <a:t>. 3-е изд., стер. – М.: Издательский центр «Академия», 2006. – 624с. </a:t>
            </a:r>
            <a:r>
              <a:rPr lang="ru-RU" dirty="0" smtClean="0"/>
              <a:t>;</a:t>
            </a:r>
          </a:p>
          <a:p>
            <a:pPr marL="361950" indent="-361950">
              <a:buAutoNum type="arabicPeriod" startAt="2"/>
            </a:pPr>
            <a:r>
              <a:rPr lang="ru-RU" dirty="0" smtClean="0"/>
              <a:t>Информатика</a:t>
            </a:r>
            <a:r>
              <a:rPr lang="ru-RU" dirty="0"/>
              <a:t>. Базовый </a:t>
            </a:r>
            <a:r>
              <a:rPr lang="ru-RU" dirty="0" smtClean="0"/>
              <a:t>курс</a:t>
            </a:r>
            <a:r>
              <a:rPr lang="ru-RU" dirty="0"/>
              <a:t>   Семакин И.Г. и др. </a:t>
            </a:r>
            <a:r>
              <a:rPr lang="ru-RU" dirty="0" err="1" smtClean="0"/>
              <a:t>М.:Лаборатория</a:t>
            </a:r>
            <a:r>
              <a:rPr lang="ru-RU" dirty="0" smtClean="0"/>
              <a:t>  </a:t>
            </a:r>
            <a:r>
              <a:rPr lang="ru-RU" dirty="0"/>
              <a:t>Базовых Знаний, 2001. — 384 с</a:t>
            </a:r>
            <a:r>
              <a:rPr lang="ru-RU" dirty="0" smtClean="0"/>
              <a:t>.;</a:t>
            </a:r>
          </a:p>
          <a:p>
            <a:pPr marL="361950" indent="-361950">
              <a:buAutoNum type="arabicPeriod" startAt="2"/>
            </a:pPr>
            <a:r>
              <a:rPr lang="ru-RU" dirty="0" smtClean="0"/>
              <a:t>Рисунок </a:t>
            </a:r>
            <a:r>
              <a:rPr lang="ru-RU" dirty="0"/>
              <a:t>«Компьютер» - </a:t>
            </a:r>
            <a:r>
              <a:rPr lang="ru-RU" dirty="0">
                <a:hlinkClick r:id="rId3"/>
              </a:rPr>
              <a:t>http://</a:t>
            </a:r>
            <a:r>
              <a:rPr lang="ru-RU" dirty="0" smtClean="0">
                <a:hlinkClick r:id="rId3"/>
              </a:rPr>
              <a:t>service-pro.nnov.ru/uploads/posts/2012-08/remont-komputera.jpg</a:t>
            </a:r>
            <a:endParaRPr lang="ru-RU" dirty="0" smtClean="0"/>
          </a:p>
          <a:p>
            <a:pPr marL="361950" indent="-361950">
              <a:buAutoNum type="arabicPeriod" startAt="2"/>
            </a:pPr>
            <a:r>
              <a:rPr lang="ru-RU" dirty="0" smtClean="0"/>
              <a:t>Рисунок «Программное обеспечение» - </a:t>
            </a:r>
            <a:r>
              <a:rPr lang="ru-RU" dirty="0" smtClean="0">
                <a:hlinkClick r:id="rId4"/>
              </a:rPr>
              <a:t>http://www.streamclub.ru/Mindi/nerdec/1.aspx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827570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4156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95288" y="1385792"/>
            <a:ext cx="8532812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825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Программа</a:t>
            </a:r>
            <a:r>
              <a:rPr lang="ru-RU" sz="2800" dirty="0" smtClean="0">
                <a:cs typeface="Arial" charset="0"/>
              </a:rPr>
              <a:t> </a:t>
            </a:r>
            <a:r>
              <a:rPr lang="ru-RU" sz="2800" dirty="0">
                <a:cs typeface="Arial" charset="0"/>
              </a:rPr>
              <a:t>- это описание на формальном языке, «понятном» компьютеру, последовательности действий, которые необходимо выполнить над данными для решения поставленной задачи. </a:t>
            </a:r>
          </a:p>
          <a:p>
            <a:endParaRPr lang="ru-RU" sz="2800" dirty="0">
              <a:cs typeface="Arial" charset="0"/>
            </a:endParaRPr>
          </a:p>
          <a:p>
            <a:pPr marL="2597150" indent="-3175"/>
            <a:r>
              <a:rPr lang="ru-RU" sz="2800" dirty="0">
                <a:cs typeface="Arial" charset="0"/>
              </a:rPr>
              <a:t>  Совокупность  всех программ, предназначенных для выполнения на компьютере, называют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программным обеспечением</a:t>
            </a:r>
            <a:r>
              <a:rPr lang="ru-RU" sz="2800" dirty="0">
                <a:solidFill>
                  <a:srgbClr val="FF0000"/>
                </a:solidFill>
                <a:cs typeface="Arial" charset="0"/>
              </a:rPr>
              <a:t> (ПО) </a:t>
            </a:r>
            <a:r>
              <a:rPr lang="ru-RU" sz="2800" dirty="0">
                <a:cs typeface="Arial" charset="0"/>
              </a:rPr>
              <a:t>компьютера.</a:t>
            </a:r>
          </a:p>
          <a:p>
            <a:pPr marL="2597150" indent="-3175"/>
            <a:endParaRPr lang="ru-RU" sz="2400" dirty="0">
              <a:cs typeface="Arial" charset="0"/>
            </a:endParaRPr>
          </a:p>
          <a:p>
            <a:pPr marL="2597150" indent="-3175"/>
            <a:r>
              <a:rPr lang="ru-RU" sz="2400" dirty="0">
                <a:cs typeface="Arial" charset="0"/>
              </a:rPr>
              <a:t>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52" y="3654425"/>
            <a:ext cx="222567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31422" y="462462"/>
            <a:ext cx="82091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Понятие программного обеспечения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3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Line 28"/>
          <p:cNvSpPr>
            <a:spLocks noChangeShapeType="1"/>
          </p:cNvSpPr>
          <p:nvPr/>
        </p:nvSpPr>
        <p:spPr bwMode="auto">
          <a:xfrm rot="10800000" flipH="1">
            <a:off x="4572000" y="1844675"/>
            <a:ext cx="0" cy="4318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4" name="Line 28"/>
          <p:cNvSpPr>
            <a:spLocks noChangeShapeType="1"/>
          </p:cNvSpPr>
          <p:nvPr/>
        </p:nvSpPr>
        <p:spPr bwMode="auto">
          <a:xfrm rot="10800000" flipH="1">
            <a:off x="1692275" y="1879600"/>
            <a:ext cx="0" cy="4699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1476375" y="1412875"/>
            <a:ext cx="6767513" cy="431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Arial" charset="0"/>
              </a:rPr>
              <a:t>Программное обеспечение компьютера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24526" y="2276474"/>
            <a:ext cx="3167954" cy="7207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Arial" charset="0"/>
              </a:rPr>
              <a:t>Системы </a:t>
            </a:r>
          </a:p>
          <a:p>
            <a:pPr algn="ctr"/>
            <a:r>
              <a:rPr lang="ru-RU" sz="2400" b="1" dirty="0">
                <a:solidFill>
                  <a:srgbClr val="FFFFFF"/>
                </a:solidFill>
                <a:cs typeface="Arial" charset="0"/>
              </a:rPr>
              <a:t>программирования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403350" y="3644900"/>
            <a:ext cx="1944514" cy="6477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Операционная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система (ОС)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28509" y="4881947"/>
            <a:ext cx="1871886" cy="6477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Сервисные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программы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924300" y="3465512"/>
            <a:ext cx="1800225" cy="90011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 smtClean="0">
                <a:solidFill>
                  <a:srgbClr val="FFFFFF"/>
                </a:solidFill>
                <a:cs typeface="Arial" charset="0"/>
              </a:rPr>
              <a:t>Программы</a:t>
            </a:r>
            <a:endParaRPr lang="ru-RU" sz="2000" b="1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общего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назначения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924300" y="4652962"/>
            <a:ext cx="1943844" cy="100828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 smtClean="0">
                <a:solidFill>
                  <a:srgbClr val="FFFFFF"/>
                </a:solidFill>
                <a:cs typeface="Arial" charset="0"/>
              </a:rPr>
              <a:t>Программы</a:t>
            </a:r>
            <a:endParaRPr lang="ru-RU" sz="2000" b="1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специального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назначения</a:t>
            </a: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6084168" y="3969544"/>
            <a:ext cx="2664296" cy="6477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Языки 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программирования</a:t>
            </a:r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 rot="10800000" flipH="1">
            <a:off x="3492500" y="2852738"/>
            <a:ext cx="0" cy="21605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7" name="Line 28"/>
          <p:cNvSpPr>
            <a:spLocks noChangeShapeType="1"/>
          </p:cNvSpPr>
          <p:nvPr/>
        </p:nvSpPr>
        <p:spPr bwMode="auto">
          <a:xfrm rot="10800000" flipH="1" flipV="1">
            <a:off x="3492500" y="4005263"/>
            <a:ext cx="431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rot="10800000" flipH="1" flipV="1">
            <a:off x="3492500" y="5013325"/>
            <a:ext cx="4318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091527" y="2338358"/>
            <a:ext cx="2447652" cy="503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  <a:cs typeface="Arial" charset="0"/>
              </a:rPr>
              <a:t>Прикладное</a:t>
            </a:r>
            <a:r>
              <a:rPr lang="ru-RU" b="1" dirty="0">
                <a:solidFill>
                  <a:srgbClr val="FFFFFF"/>
                </a:solidFill>
                <a:cs typeface="Arial" charset="0"/>
              </a:rPr>
              <a:t> </a:t>
            </a:r>
            <a:r>
              <a:rPr lang="ru-RU" b="1" dirty="0" smtClean="0">
                <a:solidFill>
                  <a:srgbClr val="FFFFFF"/>
                </a:solidFill>
                <a:cs typeface="Arial" charset="0"/>
              </a:rPr>
              <a:t>ПО</a:t>
            </a:r>
            <a:endParaRPr lang="ru-RU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Line 28"/>
          <p:cNvSpPr>
            <a:spLocks noChangeShapeType="1"/>
          </p:cNvSpPr>
          <p:nvPr/>
        </p:nvSpPr>
        <p:spPr bwMode="auto">
          <a:xfrm rot="10800000" flipH="1">
            <a:off x="755650" y="2852738"/>
            <a:ext cx="0" cy="201612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 rot="10800000" flipV="1">
            <a:off x="755650" y="4005263"/>
            <a:ext cx="647700" cy="0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467544" y="2349500"/>
            <a:ext cx="2448271" cy="5032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  <a:cs typeface="Arial" charset="0"/>
              </a:rPr>
              <a:t>Системное ПО</a:t>
            </a:r>
          </a:p>
        </p:txBody>
      </p:sp>
      <p:sp>
        <p:nvSpPr>
          <p:cNvPr id="2" name="Line 28"/>
          <p:cNvSpPr>
            <a:spLocks noChangeShapeType="1"/>
          </p:cNvSpPr>
          <p:nvPr/>
        </p:nvSpPr>
        <p:spPr bwMode="auto">
          <a:xfrm rot="10800000" flipH="1">
            <a:off x="7596188" y="1844675"/>
            <a:ext cx="0" cy="4318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rot="10800000" flipH="1">
            <a:off x="7596188" y="2997200"/>
            <a:ext cx="0" cy="936625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3290" y="365767"/>
            <a:ext cx="87484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Конспект урока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21" grpId="0" animBg="1"/>
      <p:bldP spid="24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5292080" y="2854463"/>
            <a:ext cx="3455988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600" b="1" dirty="0" smtClean="0">
                <a:solidFill>
                  <a:schemeClr val="bg1"/>
                </a:solidFill>
                <a:cs typeface="Arial" charset="0"/>
                <a:hlinkClick r:id="rId3" action="ppaction://hlinksldjump"/>
              </a:rPr>
              <a:t>Прикладное</a:t>
            </a:r>
          </a:p>
          <a:p>
            <a:pPr algn="ctr"/>
            <a:r>
              <a:rPr lang="ru-RU" sz="2600" b="1" dirty="0">
                <a:solidFill>
                  <a:schemeClr val="bg1"/>
                </a:solidFill>
                <a:cs typeface="Arial" charset="0"/>
                <a:hlinkClick r:id="rId3" action="ppaction://hlinksldjump"/>
              </a:rPr>
              <a:t>п</a:t>
            </a:r>
            <a:r>
              <a:rPr lang="ru-RU" sz="2600" b="1" dirty="0" smtClean="0">
                <a:solidFill>
                  <a:schemeClr val="bg1"/>
                </a:solidFill>
                <a:cs typeface="Arial" charset="0"/>
                <a:hlinkClick r:id="rId3" action="ppaction://hlinksldjump"/>
              </a:rPr>
              <a:t>рограммное </a:t>
            </a:r>
          </a:p>
          <a:p>
            <a:pPr algn="ctr"/>
            <a:r>
              <a:rPr lang="ru-RU" sz="2600" b="1" dirty="0" smtClean="0">
                <a:solidFill>
                  <a:schemeClr val="bg1"/>
                </a:solidFill>
                <a:cs typeface="Arial" charset="0"/>
                <a:hlinkClick r:id="rId3" action="ppaction://hlinksldjump"/>
              </a:rPr>
              <a:t>обеспечение</a:t>
            </a:r>
            <a:endParaRPr lang="ru-RU" sz="2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23850" y="2854325"/>
            <a:ext cx="3311525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600" b="1" dirty="0" smtClean="0">
                <a:ln w="1905"/>
                <a:solidFill>
                  <a:schemeClr val="bg1"/>
                </a:solidFill>
                <a:cs typeface="Arial" charset="0"/>
                <a:hlinkClick r:id="rId4" action="ppaction://hlinksldjump"/>
              </a:rPr>
              <a:t>Системное </a:t>
            </a:r>
          </a:p>
          <a:p>
            <a:pPr algn="ctr"/>
            <a:r>
              <a:rPr lang="ru-RU" sz="2600" b="1" dirty="0">
                <a:ln w="1905"/>
                <a:solidFill>
                  <a:schemeClr val="bg1"/>
                </a:solidFill>
                <a:cs typeface="Arial" charset="0"/>
                <a:hlinkClick r:id="rId4" action="ppaction://hlinksldjump"/>
              </a:rPr>
              <a:t>п</a:t>
            </a:r>
            <a:r>
              <a:rPr lang="ru-RU" sz="2600" b="1" dirty="0" smtClean="0">
                <a:ln w="1905"/>
                <a:solidFill>
                  <a:schemeClr val="bg1"/>
                </a:solidFill>
                <a:cs typeface="Arial" charset="0"/>
                <a:hlinkClick r:id="rId4" action="ppaction://hlinksldjump"/>
              </a:rPr>
              <a:t>рограммное</a:t>
            </a:r>
          </a:p>
          <a:p>
            <a:pPr algn="ctr"/>
            <a:r>
              <a:rPr lang="ru-RU" sz="2600" b="1" dirty="0" smtClean="0">
                <a:ln w="1905"/>
                <a:solidFill>
                  <a:schemeClr val="bg1"/>
                </a:solidFill>
                <a:cs typeface="Arial" charset="0"/>
                <a:hlinkClick r:id="rId4" action="ppaction://hlinksldjump"/>
              </a:rPr>
              <a:t> обеспечение</a:t>
            </a:r>
            <a:endParaRPr lang="ru-RU" sz="2600" b="1" dirty="0">
              <a:ln w="1905"/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771800" y="4797425"/>
            <a:ext cx="3889375" cy="1295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600" b="1" dirty="0" smtClean="0">
                <a:solidFill>
                  <a:schemeClr val="bg1"/>
                </a:solidFill>
                <a:cs typeface="Arial" charset="0"/>
                <a:hlinkClick r:id="rId5" action="ppaction://hlinksldjump"/>
              </a:rPr>
              <a:t>Системы</a:t>
            </a:r>
          </a:p>
          <a:p>
            <a:pPr algn="ctr"/>
            <a:r>
              <a:rPr lang="ru-RU" sz="2600" b="1" dirty="0" smtClean="0">
                <a:solidFill>
                  <a:schemeClr val="bg1"/>
                </a:solidFill>
                <a:cs typeface="Arial" charset="0"/>
                <a:hlinkClick r:id="rId5" action="ppaction://hlinksldjump"/>
              </a:rPr>
              <a:t>программирования</a:t>
            </a:r>
            <a:endParaRPr lang="ru-RU" sz="2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1692275" y="1268413"/>
            <a:ext cx="2879725" cy="1439862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 flipV="1">
            <a:off x="4572000" y="1268413"/>
            <a:ext cx="2736304" cy="1439862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 flipV="1">
            <a:off x="4572000" y="1268413"/>
            <a:ext cx="0" cy="3384723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890187" y="345083"/>
            <a:ext cx="57972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Компьютерные программы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 animBg="1"/>
      <p:bldP spid="3" grpId="0" animBg="1"/>
      <p:bldP spid="28" grpId="0" animBg="1"/>
      <p:bldP spid="29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4" name="Text Box 12"/>
          <p:cNvSpPr txBox="1">
            <a:spLocks noChangeArrowheads="1"/>
          </p:cNvSpPr>
          <p:nvPr/>
        </p:nvSpPr>
        <p:spPr bwMode="auto">
          <a:xfrm>
            <a:off x="684213" y="1227138"/>
            <a:ext cx="78486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25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200" b="1" i="1" dirty="0">
                <a:solidFill>
                  <a:srgbClr val="FF0000"/>
                </a:solidFill>
                <a:cs typeface="Arial" charset="0"/>
              </a:rPr>
              <a:t>Системное программное обеспечение</a:t>
            </a:r>
            <a:r>
              <a:rPr lang="ru-RU" sz="22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2200" dirty="0">
                <a:cs typeface="Arial" charset="0"/>
              </a:rPr>
              <a:t>включает в себя </a:t>
            </a:r>
            <a:r>
              <a:rPr lang="ru-RU" sz="2200" dirty="0" smtClean="0">
                <a:cs typeface="Arial" charset="0"/>
              </a:rPr>
              <a:t>базовое ПО (операционная система) </a:t>
            </a:r>
            <a:r>
              <a:rPr lang="ru-RU" sz="2200" dirty="0">
                <a:cs typeface="Arial" charset="0"/>
              </a:rPr>
              <a:t>и сервисные программы.</a:t>
            </a:r>
          </a:p>
        </p:txBody>
      </p:sp>
      <p:sp>
        <p:nvSpPr>
          <p:cNvPr id="18436" name="Text Box 12"/>
          <p:cNvSpPr txBox="1">
            <a:spLocks noChangeArrowheads="1"/>
          </p:cNvSpPr>
          <p:nvPr/>
        </p:nvSpPr>
        <p:spPr bwMode="auto">
          <a:xfrm>
            <a:off x="755650" y="2238375"/>
            <a:ext cx="7848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25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ru-RU" sz="2200" b="1" i="1" dirty="0">
                <a:solidFill>
                  <a:srgbClr val="FF0000"/>
                </a:solidFill>
                <a:cs typeface="Arial" charset="0"/>
              </a:rPr>
              <a:t>Операционная система</a:t>
            </a:r>
            <a:r>
              <a:rPr lang="ru-RU" sz="22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2200" dirty="0">
                <a:cs typeface="Arial" charset="0"/>
              </a:rPr>
              <a:t>- это комплекс программ, обеспечивающих совместное функционирование всех устройств компьютера и предоставляющих пользователю доступ к ресурсам компьютера.</a:t>
            </a:r>
          </a:p>
          <a:p>
            <a:pPr algn="just"/>
            <a:r>
              <a:rPr lang="ru-RU" sz="2000" dirty="0"/>
              <a:t>Наиболее распространённые ОС для персональных компьютеров:</a:t>
            </a:r>
            <a:endParaRPr lang="ru-RU" sz="2200" dirty="0">
              <a:cs typeface="Arial" charset="0"/>
            </a:endParaRPr>
          </a:p>
        </p:txBody>
      </p:sp>
      <p:pic>
        <p:nvPicPr>
          <p:cNvPr id="18466" name="Picture 3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14838"/>
            <a:ext cx="1500187" cy="1319212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67" name="Picture 3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59183"/>
            <a:ext cx="1547812" cy="159702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68" name="Picture 36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680881"/>
            <a:ext cx="2662238" cy="15875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69" name="Picture 37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103" y="4782247"/>
            <a:ext cx="1540147" cy="1455041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250825" y="5840413"/>
            <a:ext cx="1655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cs typeface="Arial" charset="0"/>
              </a:rPr>
              <a:t>Windows</a:t>
            </a:r>
            <a:endParaRPr lang="ru-RU" sz="2000">
              <a:cs typeface="Arial" charset="0"/>
            </a:endParaRP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5292725" y="5911850"/>
            <a:ext cx="1655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cs typeface="Arial" charset="0"/>
              </a:rPr>
              <a:t>Apple</a:t>
            </a:r>
            <a:endParaRPr lang="ru-RU" sz="2000"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650" y="476672"/>
            <a:ext cx="792003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Системное программное обеспечение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8532813" y="6381328"/>
            <a:ext cx="608012" cy="476672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1" grpId="0"/>
      <p:bldP spid="184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39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7" name="Group 13"/>
          <p:cNvGrpSpPr>
            <a:grpSpLocks/>
          </p:cNvGrpSpPr>
          <p:nvPr/>
        </p:nvGrpSpPr>
        <p:grpSpPr bwMode="auto">
          <a:xfrm>
            <a:off x="706732" y="2443163"/>
            <a:ext cx="3105150" cy="1676400"/>
            <a:chOff x="703" y="2024"/>
            <a:chExt cx="2001" cy="1056"/>
          </a:xfrm>
        </p:grpSpPr>
        <p:pic>
          <p:nvPicPr>
            <p:cNvPr id="6148" name="Picture 5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" y="2024"/>
              <a:ext cx="1956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9" name="Rectangle 8"/>
            <p:cNvSpPr>
              <a:spLocks noChangeArrowheads="1"/>
            </p:cNvSpPr>
            <p:nvPr/>
          </p:nvSpPr>
          <p:spPr bwMode="auto">
            <a:xfrm>
              <a:off x="703" y="2024"/>
              <a:ext cx="1996" cy="104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>
                <a:cs typeface="Arial" charset="0"/>
              </a:endParaRPr>
            </a:p>
          </p:txBody>
        </p:sp>
      </p:grpSp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684213" y="4311650"/>
            <a:ext cx="3097212" cy="914400"/>
            <a:chOff x="2835" y="1933"/>
            <a:chExt cx="1926" cy="576"/>
          </a:xfrm>
        </p:grpSpPr>
        <p:pic>
          <p:nvPicPr>
            <p:cNvPr id="6151" name="Picture 6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5" y="1933"/>
              <a:ext cx="192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2" name="Rectangle 9"/>
            <p:cNvSpPr>
              <a:spLocks noChangeArrowheads="1"/>
            </p:cNvSpPr>
            <p:nvPr/>
          </p:nvSpPr>
          <p:spPr bwMode="auto">
            <a:xfrm>
              <a:off x="2835" y="1933"/>
              <a:ext cx="1905" cy="5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>
                <a:cs typeface="Arial" charset="0"/>
              </a:endParaRPr>
            </a:p>
          </p:txBody>
        </p:sp>
      </p:grpSp>
      <p:grpSp>
        <p:nvGrpSpPr>
          <p:cNvPr id="19" name="Group 12"/>
          <p:cNvGrpSpPr>
            <a:grpSpLocks/>
          </p:cNvGrpSpPr>
          <p:nvPr/>
        </p:nvGrpSpPr>
        <p:grpSpPr bwMode="auto">
          <a:xfrm>
            <a:off x="668121" y="5401689"/>
            <a:ext cx="3095625" cy="939800"/>
            <a:chOff x="2971" y="2568"/>
            <a:chExt cx="1950" cy="592"/>
          </a:xfrm>
        </p:grpSpPr>
        <p:pic>
          <p:nvPicPr>
            <p:cNvPr id="6154" name="Picture 7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2614"/>
              <a:ext cx="1914" cy="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5" name="Rectangle 10"/>
            <p:cNvSpPr>
              <a:spLocks noChangeArrowheads="1"/>
            </p:cNvSpPr>
            <p:nvPr/>
          </p:nvSpPr>
          <p:spPr bwMode="auto">
            <a:xfrm>
              <a:off x="2971" y="2568"/>
              <a:ext cx="1950" cy="59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>
                <a:cs typeface="Arial" charset="0"/>
              </a:endParaRPr>
            </a:p>
          </p:txBody>
        </p:sp>
      </p:grp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042988" y="1554163"/>
            <a:ext cx="2230437" cy="6477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Обслуживание</a:t>
            </a:r>
          </a:p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дисков</a:t>
            </a:r>
          </a:p>
        </p:txBody>
      </p:sp>
      <p:pic>
        <p:nvPicPr>
          <p:cNvPr id="37907" name="Picture 19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344738"/>
            <a:ext cx="576262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8" name="Picture 20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273300"/>
            <a:ext cx="63341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5940425" y="2849563"/>
            <a:ext cx="12239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>
                <a:cs typeface="Arial" charset="0"/>
              </a:rPr>
              <a:t>Winrar</a:t>
            </a:r>
            <a:endParaRPr lang="ru-RU">
              <a:cs typeface="Arial" charset="0"/>
            </a:endParaRP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7956550" y="2922588"/>
            <a:ext cx="10080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>
                <a:cs typeface="Arial" charset="0"/>
              </a:rPr>
              <a:t>7-zip</a:t>
            </a:r>
            <a:endParaRPr lang="ru-RU">
              <a:cs typeface="Arial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372225" y="1698625"/>
            <a:ext cx="2519363" cy="3603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Архиваторы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372225" y="3425825"/>
            <a:ext cx="2520950" cy="5762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Антивирусные</a:t>
            </a:r>
          </a:p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программы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372225" y="5226050"/>
            <a:ext cx="2519363" cy="57626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Коммуникационные</a:t>
            </a:r>
          </a:p>
          <a:p>
            <a:pPr algn="ctr"/>
            <a:r>
              <a:rPr lang="ru-RU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программы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6083300" y="4722813"/>
            <a:ext cx="9366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>
                <a:cs typeface="Arial" charset="0"/>
              </a:rPr>
              <a:t>DrWeb</a:t>
            </a:r>
            <a:endParaRPr lang="ru-RU">
              <a:cs typeface="Arial" charset="0"/>
            </a:endParaRPr>
          </a:p>
        </p:txBody>
      </p:sp>
      <p:pic>
        <p:nvPicPr>
          <p:cNvPr id="37917" name="Picture 29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146550"/>
            <a:ext cx="8636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8" name="Picture 30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4146550"/>
            <a:ext cx="576262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8172450" y="4722813"/>
            <a:ext cx="7921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>
                <a:cs typeface="Arial" charset="0"/>
              </a:rPr>
              <a:t>Avast</a:t>
            </a:r>
            <a:endParaRPr lang="ru-RU">
              <a:cs typeface="Arial" charset="0"/>
            </a:endParaRPr>
          </a:p>
        </p:txBody>
      </p:sp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388" y="5904926"/>
            <a:ext cx="6524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0" name="Picture 12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5908101"/>
            <a:ext cx="6604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13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870001"/>
            <a:ext cx="7191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6" name="Picture 18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5930216"/>
            <a:ext cx="576262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28"/>
          <p:cNvSpPr>
            <a:spLocks noChangeShapeType="1"/>
          </p:cNvSpPr>
          <p:nvPr/>
        </p:nvSpPr>
        <p:spPr bwMode="auto">
          <a:xfrm rot="10800000" flipH="1">
            <a:off x="6011863" y="1554163"/>
            <a:ext cx="0" cy="3960812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8" name="Line 28"/>
          <p:cNvSpPr>
            <a:spLocks noChangeShapeType="1"/>
          </p:cNvSpPr>
          <p:nvPr/>
        </p:nvSpPr>
        <p:spPr bwMode="auto">
          <a:xfrm rot="10800000" flipH="1">
            <a:off x="6011863" y="1841500"/>
            <a:ext cx="36195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rot="10800000" flipH="1">
            <a:off x="6011863" y="3714750"/>
            <a:ext cx="36195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rot="10800000" flipH="1">
            <a:off x="6011863" y="5514975"/>
            <a:ext cx="361950" cy="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rot="10800000">
            <a:off x="4427538" y="1841500"/>
            <a:ext cx="0" cy="4249738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 rot="10800000" flipH="1">
            <a:off x="3843338" y="3281363"/>
            <a:ext cx="576262" cy="0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3" name="Line 28"/>
          <p:cNvSpPr>
            <a:spLocks noChangeShapeType="1"/>
          </p:cNvSpPr>
          <p:nvPr/>
        </p:nvSpPr>
        <p:spPr bwMode="auto">
          <a:xfrm rot="10800000" flipH="1">
            <a:off x="3843338" y="4938713"/>
            <a:ext cx="576262" cy="0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rot="10800000" flipH="1">
            <a:off x="3851275" y="6091238"/>
            <a:ext cx="576263" cy="0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5" name="Line 28"/>
          <p:cNvSpPr>
            <a:spLocks noChangeShapeType="1"/>
          </p:cNvSpPr>
          <p:nvPr/>
        </p:nvSpPr>
        <p:spPr bwMode="auto">
          <a:xfrm rot="10800000" flipH="1">
            <a:off x="2195513" y="1196975"/>
            <a:ext cx="1296987" cy="285750"/>
          </a:xfrm>
          <a:prstGeom prst="line">
            <a:avLst/>
          </a:prstGeom>
          <a:ln>
            <a:headEnd type="triangle" w="med" len="med"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 rot="10800000" flipH="1" flipV="1">
            <a:off x="5003800" y="1196975"/>
            <a:ext cx="1008063" cy="357188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pic>
        <p:nvPicPr>
          <p:cNvPr id="37936" name="Picture 48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146550"/>
            <a:ext cx="57626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8"/>
          <p:cNvSpPr>
            <a:spLocks noChangeShapeType="1"/>
          </p:cNvSpPr>
          <p:nvPr/>
        </p:nvSpPr>
        <p:spPr bwMode="auto">
          <a:xfrm rot="10800000" flipH="1">
            <a:off x="3348038" y="1841500"/>
            <a:ext cx="10810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6948488" y="2922588"/>
            <a:ext cx="10080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dirty="0" err="1">
                <a:cs typeface="Arial" charset="0"/>
              </a:rPr>
              <a:t>Winzip</a:t>
            </a:r>
            <a:endParaRPr lang="ru-RU" dirty="0">
              <a:cs typeface="Arial" charset="0"/>
            </a:endParaRPr>
          </a:p>
        </p:txBody>
      </p:sp>
      <p:sp>
        <p:nvSpPr>
          <p:cNvPr id="6189" name="AutoShape 45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46307" y="6458333"/>
            <a:ext cx="608806" cy="410206"/>
          </a:xfrm>
          <a:prstGeom prst="actionButtonBackPrevious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191" name="Picture 47" descr="z_f202e665"/>
          <p:cNvPicPr>
            <a:picLocks noChangeAspect="1" noChangeArrowheads="1"/>
          </p:cNvPicPr>
          <p:nvPr/>
        </p:nvPicPr>
        <p:blipFill>
          <a:blip r:embed="rId16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205038"/>
            <a:ext cx="1038225" cy="692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2080859" y="416520"/>
            <a:ext cx="498566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Сервисные программы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1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1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1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7909" grpId="0"/>
      <p:bldP spid="37910" grpId="0"/>
      <p:bldP spid="3" grpId="0" animBg="1"/>
      <p:bldP spid="4" grpId="0" animBg="1"/>
      <p:bldP spid="5" grpId="0" animBg="1"/>
      <p:bldP spid="37916" grpId="0"/>
      <p:bldP spid="37919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6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47700" y="1525095"/>
            <a:ext cx="7993062" cy="1470025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>
            <a:lvl1pPr indent="1825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200" dirty="0">
                <a:cs typeface="Arial" charset="0"/>
              </a:rPr>
              <a:t>Программы, с помощью которых пользователь </a:t>
            </a:r>
          </a:p>
          <a:p>
            <a:pPr algn="ctr"/>
            <a:r>
              <a:rPr lang="ru-RU" sz="2200" dirty="0">
                <a:cs typeface="Arial" charset="0"/>
              </a:rPr>
              <a:t>может работать с разными видами информации, </a:t>
            </a:r>
          </a:p>
          <a:p>
            <a:pPr algn="ctr"/>
            <a:r>
              <a:rPr lang="ru-RU" sz="2200" dirty="0">
                <a:cs typeface="Arial" charset="0"/>
              </a:rPr>
              <a:t>принято называть </a:t>
            </a:r>
            <a:r>
              <a:rPr lang="ru-RU" sz="2200" b="1" i="1" dirty="0">
                <a:solidFill>
                  <a:srgbClr val="FF0000"/>
                </a:solidFill>
                <a:cs typeface="Arial" charset="0"/>
              </a:rPr>
              <a:t>прикладными программами</a:t>
            </a:r>
            <a:r>
              <a:rPr lang="ru-RU" sz="2200" dirty="0">
                <a:solidFill>
                  <a:srgbClr val="FF0000"/>
                </a:solidFill>
                <a:cs typeface="Arial" charset="0"/>
              </a:rPr>
              <a:t> </a:t>
            </a:r>
          </a:p>
          <a:p>
            <a:pPr algn="ctr"/>
            <a:r>
              <a:rPr lang="ru-RU" sz="2200" dirty="0">
                <a:solidFill>
                  <a:srgbClr val="FF0000"/>
                </a:solidFill>
                <a:cs typeface="Arial" charset="0"/>
              </a:rPr>
              <a:t>или </a:t>
            </a:r>
            <a:r>
              <a:rPr lang="ru-RU" sz="2200" b="1" i="1" dirty="0">
                <a:solidFill>
                  <a:srgbClr val="FF0000"/>
                </a:solidFill>
                <a:cs typeface="Arial" charset="0"/>
              </a:rPr>
              <a:t>приложениями</a:t>
            </a:r>
            <a:endParaRPr lang="ru-RU" sz="22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4789488" y="4076700"/>
            <a:ext cx="3959225" cy="15113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3" action="ppaction://hlinksldjump"/>
              </a:rPr>
              <a:t>Программы</a:t>
            </a:r>
          </a:p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3" action="ppaction://hlinksldjump"/>
              </a:rPr>
              <a:t>Специального </a:t>
            </a:r>
          </a:p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3" action="ppaction://hlinksldjump"/>
              </a:rPr>
              <a:t>назначения</a:t>
            </a:r>
            <a:endParaRPr lang="ru-RU" sz="2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" name="Line 28"/>
          <p:cNvSpPr>
            <a:spLocks noChangeShapeType="1"/>
          </p:cNvSpPr>
          <p:nvPr/>
        </p:nvSpPr>
        <p:spPr bwMode="auto">
          <a:xfrm rot="10800000" flipH="1">
            <a:off x="2268538" y="2997200"/>
            <a:ext cx="0" cy="936625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triangle" w="med" len="med"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514841" y="4076700"/>
            <a:ext cx="4072474" cy="15128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4" action="ppaction://hlinksldjump"/>
              </a:rPr>
              <a:t>Программы </a:t>
            </a:r>
          </a:p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4" action="ppaction://hlinksldjump"/>
              </a:rPr>
              <a:t>общего</a:t>
            </a:r>
          </a:p>
          <a:p>
            <a:pPr algn="ctr"/>
            <a:r>
              <a:rPr lang="ru-RU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hlinkClick r:id="rId4" action="ppaction://hlinksldjump"/>
              </a:rPr>
              <a:t>назначения</a:t>
            </a:r>
            <a:endParaRPr lang="ru-RU" sz="28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" name="Line 28"/>
          <p:cNvSpPr>
            <a:spLocks noChangeShapeType="1"/>
          </p:cNvSpPr>
          <p:nvPr/>
        </p:nvSpPr>
        <p:spPr bwMode="auto">
          <a:xfrm rot="10800000" flipH="1">
            <a:off x="6732588" y="2997200"/>
            <a:ext cx="0" cy="936625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 type="triangle" w="med" len="med"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3173" y="692694"/>
            <a:ext cx="82387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Прикладное программное обеспечение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5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92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859338" y="3573463"/>
            <a:ext cx="3744912" cy="576262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Редакторы презентаций</a:t>
            </a:r>
          </a:p>
        </p:txBody>
      </p:sp>
      <p:sp>
        <p:nvSpPr>
          <p:cNvPr id="26640" name="AutoShape 16"/>
          <p:cNvSpPr>
            <a:spLocks noChangeArrowheads="1"/>
          </p:cNvSpPr>
          <p:nvPr/>
        </p:nvSpPr>
        <p:spPr bwMode="auto">
          <a:xfrm>
            <a:off x="179388" y="1484313"/>
            <a:ext cx="2520950" cy="792162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Текстовые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редакторы</a:t>
            </a:r>
          </a:p>
        </p:txBody>
      </p:sp>
      <p:sp>
        <p:nvSpPr>
          <p:cNvPr id="26641" name="AutoShape 17"/>
          <p:cNvSpPr>
            <a:spLocks noChangeArrowheads="1"/>
          </p:cNvSpPr>
          <p:nvPr/>
        </p:nvSpPr>
        <p:spPr bwMode="auto">
          <a:xfrm>
            <a:off x="6084888" y="1484313"/>
            <a:ext cx="2808287" cy="72072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Электронные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таблицы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6642" name="AutoShape 18"/>
          <p:cNvSpPr>
            <a:spLocks noChangeArrowheads="1"/>
          </p:cNvSpPr>
          <p:nvPr/>
        </p:nvSpPr>
        <p:spPr bwMode="auto">
          <a:xfrm>
            <a:off x="3132138" y="1470025"/>
            <a:ext cx="2447925" cy="792163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Графические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редакторы</a:t>
            </a:r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268538" y="5518150"/>
            <a:ext cx="3313112" cy="7905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Системы управления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базами данных</a:t>
            </a:r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466725" y="3500438"/>
            <a:ext cx="3384550" cy="72072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Мультимедийные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проигрыватели</a:t>
            </a:r>
          </a:p>
        </p:txBody>
      </p:sp>
      <p:pic>
        <p:nvPicPr>
          <p:cNvPr id="26645" name="Picture 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492375"/>
            <a:ext cx="5635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6" name="Picture 2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420938"/>
            <a:ext cx="6127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2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437063"/>
            <a:ext cx="720725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8" name="Picture 24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11813"/>
            <a:ext cx="649288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9" name="Picture 25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420938"/>
            <a:ext cx="747712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0" name="Picture 26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437063"/>
            <a:ext cx="828675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1" name="Picture 27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437063"/>
            <a:ext cx="782637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3" name="Picture 29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492375"/>
            <a:ext cx="5715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4" name="Picture 30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352675"/>
            <a:ext cx="68103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5" name="Picture 31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050" y="2420938"/>
            <a:ext cx="776288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6" name="Picture 32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437063"/>
            <a:ext cx="6746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7" name="Picture 33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EFFC"/>
              </a:clrFrom>
              <a:clrTo>
                <a:srgbClr val="FFEF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622925"/>
            <a:ext cx="576262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4" name="Picture 22" descr="189339441802d1177765259ni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492375"/>
            <a:ext cx="541338" cy="5413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5" name="Picture 23" descr="1307876140_ooocalc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2420938"/>
            <a:ext cx="565150" cy="5651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6" name="Picture 24" descr="gimp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492375"/>
            <a:ext cx="663575" cy="6635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7" name="Picture 25" descr="Impress"/>
          <p:cNvPicPr>
            <a:picLocks noChangeAspect="1" noChangeArrowheads="1"/>
          </p:cNvPicPr>
          <p:nvPr/>
        </p:nvPicPr>
        <p:blipFill>
          <a:blip r:embed="rId1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437063"/>
            <a:ext cx="720725" cy="720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8" name="Picture 26" descr="windows_media_player"/>
          <p:cNvPicPr>
            <a:picLocks noChangeAspect="1" noChangeArrowheads="1"/>
          </p:cNvPicPr>
          <p:nvPr/>
        </p:nvPicPr>
        <p:blipFill>
          <a:blip r:embed="rId2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508500"/>
            <a:ext cx="625475" cy="625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74576" y="476672"/>
            <a:ext cx="66630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Программы общего назнач</a:t>
            </a:r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ения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8493125" y="6308725"/>
            <a:ext cx="650875" cy="549275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9" grpId="0" animBg="1"/>
      <p:bldP spid="26640" grpId="0" animBg="1"/>
      <p:bldP spid="26642" grpId="0" animBg="1"/>
      <p:bldP spid="26643" grpId="0" animBg="1"/>
      <p:bldP spid="266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3923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</p:pic>
      <p:sp>
        <p:nvSpPr>
          <p:cNvPr id="26640" name="AutoShape 16"/>
          <p:cNvSpPr>
            <a:spLocks noChangeArrowheads="1"/>
          </p:cNvSpPr>
          <p:nvPr/>
        </p:nvSpPr>
        <p:spPr bwMode="auto">
          <a:xfrm>
            <a:off x="367917" y="1412875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Издательские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системы</a:t>
            </a:r>
          </a:p>
        </p:txBody>
      </p:sp>
      <p:sp>
        <p:nvSpPr>
          <p:cNvPr id="2" name="AutoShape 16"/>
          <p:cNvSpPr>
            <a:spLocks noChangeArrowheads="1"/>
          </p:cNvSpPr>
          <p:nvPr/>
        </p:nvSpPr>
        <p:spPr bwMode="auto">
          <a:xfrm>
            <a:off x="577056" y="2772129"/>
            <a:ext cx="2449513" cy="86518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Бухгалтерские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программы</a:t>
            </a:r>
          </a:p>
        </p:txBody>
      </p:sp>
      <p:sp>
        <p:nvSpPr>
          <p:cNvPr id="3" name="AutoShape 16"/>
          <p:cNvSpPr>
            <a:spLocks noChangeArrowheads="1"/>
          </p:cNvSpPr>
          <p:nvPr/>
        </p:nvSpPr>
        <p:spPr bwMode="auto">
          <a:xfrm>
            <a:off x="483696" y="3916684"/>
            <a:ext cx="4232766" cy="792162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Системы автоматизированного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проектирования САПР</a:t>
            </a:r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>
            <a:off x="1979613" y="4941778"/>
            <a:ext cx="4033837" cy="719138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Программы компьютерного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моделирования</a:t>
            </a: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4716462" y="1357312"/>
            <a:ext cx="2346325" cy="865187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Математические 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пакеты</a:t>
            </a:r>
          </a:p>
        </p:txBody>
      </p:sp>
      <p:sp>
        <p:nvSpPr>
          <p:cNvPr id="6" name="AutoShape 16"/>
          <p:cNvSpPr>
            <a:spLocks noChangeArrowheads="1"/>
          </p:cNvSpPr>
          <p:nvPr/>
        </p:nvSpPr>
        <p:spPr bwMode="auto">
          <a:xfrm>
            <a:off x="4499660" y="2736412"/>
            <a:ext cx="2953653" cy="93662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Геоинформационные</a:t>
            </a:r>
          </a:p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системы</a:t>
            </a:r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2829132" y="5932352"/>
            <a:ext cx="4233655" cy="576262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179388" lvl="1" algn="ctr">
              <a:lnSpc>
                <a:spcPct val="110000"/>
              </a:lnSpc>
            </a:pP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Учебники, тренажёры, словари</a:t>
            </a:r>
          </a:p>
        </p:txBody>
      </p:sp>
      <p:pic>
        <p:nvPicPr>
          <p:cNvPr id="22548" name="Picture 20" descr="изд система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436686"/>
            <a:ext cx="941388" cy="7858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9" name="Picture 21" descr="9128softkey54971w390h50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513" y="1412874"/>
            <a:ext cx="859147" cy="7921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0" name="Picture 22" descr="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881" y="1436686"/>
            <a:ext cx="855663" cy="8556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1" name="Picture 23" descr="81067677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788" y="1436686"/>
            <a:ext cx="781050" cy="8556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2" name="Picture 24" descr="auto_1147409561299925325@114740957_original1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041" y="2803086"/>
            <a:ext cx="803275" cy="803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3" name="Picture 25" descr="gis-development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677" y="2781300"/>
            <a:ext cx="865187" cy="838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4" name="Picture 26" descr="1309574992_r9skvfbqjb5a0io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000" y="3876996"/>
            <a:ext cx="936625" cy="831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55" name="Picture 27" descr="Catia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593" y="4973300"/>
            <a:ext cx="1006475" cy="6937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77056" y="545567"/>
            <a:ext cx="803200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11430"/>
                <a:solidFill>
                  <a:schemeClr val="accent1">
                    <a:lumMod val="25000"/>
                  </a:schemeClr>
                </a:solidFill>
              </a:rPr>
              <a:t>Программы специального назначения</a:t>
            </a:r>
            <a:endParaRPr lang="ru-RU" sz="3200" b="1" cap="none" spc="0" dirty="0">
              <a:ln w="11430"/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9" name="Управляющая кнопка: назад 8">
            <a:hlinkClick r:id="rId11" action="ppaction://hlinksldjump" highlightClick="1"/>
          </p:cNvPr>
          <p:cNvSpPr/>
          <p:nvPr/>
        </p:nvSpPr>
        <p:spPr>
          <a:xfrm>
            <a:off x="8564865" y="6381328"/>
            <a:ext cx="579136" cy="476672"/>
          </a:xfrm>
          <a:prstGeom prst="actionButtonBackPrevio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0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CC00"/>
      </a:hlink>
      <a:folHlink>
        <a:srgbClr val="FFFF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CC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447</Words>
  <Application>Microsoft Office PowerPoint</Application>
  <PresentationFormat>Экран (4:3)</PresentationFormat>
  <Paragraphs>162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компьютера</dc:title>
  <dc:creator>User</dc:creator>
  <cp:lastModifiedBy>USER</cp:lastModifiedBy>
  <cp:revision>31</cp:revision>
  <dcterms:created xsi:type="dcterms:W3CDTF">2013-01-12T17:47:28Z</dcterms:created>
  <dcterms:modified xsi:type="dcterms:W3CDTF">2019-03-19T06:08:35Z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383611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